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393" r:id="rId4"/>
  </p:sldMasterIdLst>
  <p:notesMasterIdLst>
    <p:notesMasterId r:id="rId20"/>
  </p:notesMasterIdLst>
  <p:handoutMasterIdLst>
    <p:handoutMasterId r:id="rId21"/>
  </p:handoutMasterIdLst>
  <p:sldIdLst>
    <p:sldId id="259" r:id="rId5"/>
    <p:sldId id="376" r:id="rId6"/>
    <p:sldId id="377" r:id="rId7"/>
    <p:sldId id="417" r:id="rId8"/>
    <p:sldId id="410" r:id="rId9"/>
    <p:sldId id="412" r:id="rId10"/>
    <p:sldId id="392" r:id="rId11"/>
    <p:sldId id="393" r:id="rId12"/>
    <p:sldId id="414" r:id="rId13"/>
    <p:sldId id="399" r:id="rId14"/>
    <p:sldId id="400" r:id="rId15"/>
    <p:sldId id="403" r:id="rId16"/>
    <p:sldId id="407" r:id="rId17"/>
    <p:sldId id="408" r:id="rId18"/>
    <p:sldId id="404" r:id="rId19"/>
  </p:sldIdLst>
  <p:sldSz cx="9144000" cy="6858000" type="screen4x3"/>
  <p:notesSz cx="7010400" cy="9296400"/>
  <p:embeddedFontLst>
    <p:embeddedFont>
      <p:font typeface="Arial Narrow" panose="020B0606020202030204" pitchFamily="34" charset="0"/>
      <p:regular r:id="rId22"/>
      <p:bold r:id="rId23"/>
      <p:italic r:id="rId24"/>
      <p:boldItalic r:id="rId25"/>
    </p:embeddedFont>
    <p:embeddedFont>
      <p:font typeface="Franklin Gothic Medium" panose="020B0603020102020204" pitchFamily="34" charset="0"/>
      <p:regular r:id="rId26"/>
      <p:italic r:id="rId27"/>
    </p:embeddedFont>
    <p:embeddedFont>
      <p:font typeface="MS PGothic" panose="020B0600070205080204" pitchFamily="34" charset="-128"/>
      <p:regular r:id="rId28"/>
    </p:embeddedFont>
    <p:embeddedFont>
      <p:font typeface="Rockwell" panose="02060603020205020403" pitchFamily="18" charset="0"/>
      <p:regular r:id="rId29"/>
      <p:bold r:id="rId30"/>
      <p:italic r:id="rId31"/>
      <p:boldItalic r:id="rId32"/>
    </p:embeddedFont>
    <p:embeddedFont>
      <p:font typeface="MS PGothic" panose="020B0600070205080204" pitchFamily="34" charset="-128"/>
      <p:regular r:id="rId28"/>
    </p:embeddedFont>
    <p:embeddedFont>
      <p:font typeface="Calibri" panose="020F0502020204030204" pitchFamily="34" charset="0"/>
      <p:regular r:id="rId33"/>
      <p:bold r:id="rId34"/>
      <p:italic r:id="rId35"/>
      <p:boldItalic r:id="rId36"/>
    </p:embeddedFont>
  </p:embeddedFontLst>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6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tami Devi" initials="AD" lastIdx="52" clrIdx="0">
    <p:extLst>
      <p:ext uri="{19B8F6BF-5375-455C-9EA6-DF929625EA0E}">
        <p15:presenceInfo xmlns:p15="http://schemas.microsoft.com/office/powerpoint/2012/main" userId="S-1-5-21-3361151005-2080053223-3394076701-16130" providerId="AD"/>
      </p:ext>
    </p:extLst>
  </p:cmAuthor>
  <p:cmAuthor id="2" name="Avishikta Dey" initials="AD" lastIdx="39" clrIdx="1">
    <p:extLst>
      <p:ext uri="{19B8F6BF-5375-455C-9EA6-DF929625EA0E}">
        <p15:presenceInfo xmlns:p15="http://schemas.microsoft.com/office/powerpoint/2012/main" userId="S-1-5-21-3361151005-2080053223-3394076701-18730" providerId="AD"/>
      </p:ext>
    </p:extLst>
  </p:cmAuthor>
  <p:cmAuthor id="3" name="Anju A M" initials="AAM" lastIdx="19" clrIdx="2">
    <p:extLst>
      <p:ext uri="{19B8F6BF-5375-455C-9EA6-DF929625EA0E}">
        <p15:presenceInfo xmlns:p15="http://schemas.microsoft.com/office/powerpoint/2012/main" userId="S-1-5-21-3361151005-2080053223-3394076701-1806" providerId="AD"/>
      </p:ext>
    </p:extLst>
  </p:cmAuthor>
  <p:cmAuthor id="4" name="Vismitha Katyayani S" initials="VKS" lastIdx="2" clrIdx="3">
    <p:extLst>
      <p:ext uri="{19B8F6BF-5375-455C-9EA6-DF929625EA0E}">
        <p15:presenceInfo xmlns:p15="http://schemas.microsoft.com/office/powerpoint/2012/main" userId="Vismitha Katyayani S" providerId="None"/>
      </p:ext>
    </p:extLst>
  </p:cmAuthor>
  <p:cmAuthor id="5" name="Bhavana Balaji" initials="BB" lastIdx="3" clrIdx="4">
    <p:extLst>
      <p:ext uri="{19B8F6BF-5375-455C-9EA6-DF929625EA0E}">
        <p15:presenceInfo xmlns:p15="http://schemas.microsoft.com/office/powerpoint/2012/main" userId="Bhavana Balaj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8"/>
    <a:srgbClr val="A0218C"/>
    <a:srgbClr val="963A89"/>
    <a:srgbClr val="EE312D"/>
    <a:srgbClr val="99D7DB"/>
    <a:srgbClr val="95A1AA"/>
    <a:srgbClr val="FFC423"/>
    <a:srgbClr val="82C332"/>
    <a:srgbClr val="78A22F"/>
    <a:srgbClr val="95A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79354" autoAdjust="0"/>
  </p:normalViewPr>
  <p:slideViewPr>
    <p:cSldViewPr>
      <p:cViewPr varScale="1">
        <p:scale>
          <a:sx n="55" d="100"/>
          <a:sy n="55" d="100"/>
        </p:scale>
        <p:origin x="1632" y="78"/>
      </p:cViewPr>
      <p:guideLst>
        <p:guide orient="horz" pos="2160"/>
        <p:guide pos="28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2952" y="-6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defRPr sz="1200">
                <a:latin typeface="Arial" charset="0"/>
                <a:ea typeface="ＭＳ Ｐゴシック" pitchFamily="34" charset="-128"/>
              </a:defRPr>
            </a:lvl1pPr>
          </a:lstStyle>
          <a:p>
            <a:pPr>
              <a:defRPr/>
            </a:pPr>
            <a:endParaRPr lang="en-US"/>
          </a:p>
        </p:txBody>
      </p:sp>
      <p:sp>
        <p:nvSpPr>
          <p:cNvPr id="261123" name="Rectangle 3"/>
          <p:cNvSpPr>
            <a:spLocks noGrp="1" noChangeArrowheads="1"/>
          </p:cNvSpPr>
          <p:nvPr>
            <p:ph type="dt" sz="quarter"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a:latin typeface="Arial" charset="0"/>
                <a:ea typeface="ＭＳ Ｐゴシック" pitchFamily="34" charset="-128"/>
              </a:defRPr>
            </a:lvl1pPr>
          </a:lstStyle>
          <a:p>
            <a:pPr>
              <a:defRPr/>
            </a:pPr>
            <a:r>
              <a:rPr lang="en-US"/>
              <a:t>Chapter 1  An Overview of Marketing</a:t>
            </a:r>
          </a:p>
        </p:txBody>
      </p:sp>
      <p:sp>
        <p:nvSpPr>
          <p:cNvPr id="261124" name="Rectangle 4"/>
          <p:cNvSpPr>
            <a:spLocks noGrp="1" noChangeArrowheads="1"/>
          </p:cNvSpPr>
          <p:nvPr>
            <p:ph type="ftr" sz="quarter" idx="2"/>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defRPr sz="1200">
                <a:latin typeface="Arial" charset="0"/>
                <a:ea typeface="ＭＳ Ｐゴシック" pitchFamily="34" charset="-128"/>
              </a:defRPr>
            </a:lvl1pPr>
          </a:lstStyle>
          <a:p>
            <a:pPr>
              <a:defRPr/>
            </a:pPr>
            <a:endParaRPr lang="en-US"/>
          </a:p>
        </p:txBody>
      </p:sp>
      <p:sp>
        <p:nvSpPr>
          <p:cNvPr id="261125" name="Rectangle 5"/>
          <p:cNvSpPr>
            <a:spLocks noGrp="1" noChangeArrowheads="1"/>
          </p:cNvSpPr>
          <p:nvPr>
            <p:ph type="sldNum" sz="quarter" idx="3"/>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4CF70407-9D62-40FD-BA45-CEC15A3586EE}" type="slidenum">
              <a:rPr lang="en-US" altLang="en-US"/>
              <a:pPr>
                <a:defRPr/>
              </a:pPr>
              <a:t>‹#›</a:t>
            </a:fld>
            <a:endParaRPr lang="en-US" altLang="en-US"/>
          </a:p>
        </p:txBody>
      </p:sp>
    </p:spTree>
    <p:extLst>
      <p:ext uri="{BB962C8B-B14F-4D97-AF65-F5344CB8AC3E}">
        <p14:creationId xmlns:p14="http://schemas.microsoft.com/office/powerpoint/2010/main" val="426459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a:defRPr sz="1200">
                <a:latin typeface="Arial" charset="0"/>
                <a:ea typeface="ＭＳ Ｐゴシック" pitchFamily="34" charset="-128"/>
              </a:defRPr>
            </a:lvl1pPr>
          </a:lstStyle>
          <a:p>
            <a:pPr>
              <a:defRPr/>
            </a:pPr>
            <a:endParaRPr lang="en-US"/>
          </a:p>
        </p:txBody>
      </p:sp>
      <p:sp>
        <p:nvSpPr>
          <p:cNvPr id="82947" name="Rectangle 3"/>
          <p:cNvSpPr>
            <a:spLocks noGrp="1" noChangeArrowheads="1"/>
          </p:cNvSpPr>
          <p:nvPr>
            <p:ph type="dt" idx="1"/>
          </p:nvPr>
        </p:nvSpPr>
        <p:spPr bwMode="auto">
          <a:xfrm>
            <a:off x="3970338"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a:defRPr sz="1200">
                <a:latin typeface="Arial" charset="0"/>
                <a:ea typeface="ＭＳ Ｐゴシック" pitchFamily="34" charset="-128"/>
              </a:defRPr>
            </a:lvl1pPr>
          </a:lstStyle>
          <a:p>
            <a:pPr>
              <a:defRPr/>
            </a:pPr>
            <a:r>
              <a:rPr lang="en-US"/>
              <a:t>Chapter 1 An Overview of Marketing</a:t>
            </a:r>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701675" y="4416425"/>
            <a:ext cx="5607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a:defRPr sz="1200">
                <a:latin typeface="Arial" charset="0"/>
                <a:ea typeface="ＭＳ Ｐゴシック" pitchFamily="34" charset="-128"/>
              </a:defRPr>
            </a:lvl1pPr>
          </a:lstStyle>
          <a:p>
            <a:pPr>
              <a:defRPr/>
            </a:pPr>
            <a:endParaRPr lang="en-US"/>
          </a:p>
        </p:txBody>
      </p:sp>
      <p:sp>
        <p:nvSpPr>
          <p:cNvPr id="82951" name="Rectangle 7"/>
          <p:cNvSpPr>
            <a:spLocks noGrp="1" noChangeArrowheads="1"/>
          </p:cNvSpPr>
          <p:nvPr>
            <p:ph type="sldNum" sz="quarter" idx="5"/>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87D06F6-3F66-435C-997A-F79AEE97DBBB}" type="slidenum">
              <a:rPr lang="en-US" altLang="en-US"/>
              <a:pPr>
                <a:defRPr/>
              </a:pPr>
              <a:t>‹#›</a:t>
            </a:fld>
            <a:endParaRPr lang="en-US" altLang="en-US"/>
          </a:p>
        </p:txBody>
      </p:sp>
    </p:spTree>
    <p:extLst>
      <p:ext uri="{BB962C8B-B14F-4D97-AF65-F5344CB8AC3E}">
        <p14:creationId xmlns:p14="http://schemas.microsoft.com/office/powerpoint/2010/main" val="415964473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r>
              <a:rPr lang="en-US" altLang="en-US" sz="1200" smtClean="0"/>
              <a:t>Chapter 1 An Overview of Marketing</a:t>
            </a:r>
          </a:p>
        </p:txBody>
      </p:sp>
      <p:sp>
        <p:nvSpPr>
          <p:cNvPr id="11267" name="Rectangle 7"/>
          <p:cNvSpPr>
            <a:spLocks noGrp="1" noChangeArrowheads="1"/>
          </p:cNvSpPr>
          <p:nvPr>
            <p:ph type="sldNum" sz="quarter" idx="5"/>
          </p:nvPr>
        </p:nvSpPr>
        <p:spPr>
          <a:noFill/>
        </p:spPr>
        <p:txBody>
          <a:bodyPr/>
          <a:lstStyle>
            <a:lvl1pPr defTabSz="931863">
              <a:defRPr sz="2800">
                <a:solidFill>
                  <a:schemeClr val="tx1"/>
                </a:solidFill>
                <a:latin typeface="Arial" panose="020B0604020202020204" pitchFamily="34" charset="0"/>
                <a:ea typeface="ＭＳ Ｐゴシック" panose="020B0600070205080204" pitchFamily="34" charset="-128"/>
              </a:defRPr>
            </a:lvl1pPr>
            <a:lvl2pPr marL="742950" indent="-285750" defTabSz="931863">
              <a:defRPr sz="2800">
                <a:solidFill>
                  <a:schemeClr val="tx1"/>
                </a:solidFill>
                <a:latin typeface="Arial" panose="020B0604020202020204" pitchFamily="34" charset="0"/>
                <a:ea typeface="ＭＳ Ｐゴシック" panose="020B0600070205080204" pitchFamily="34" charset="-128"/>
              </a:defRPr>
            </a:lvl2pPr>
            <a:lvl3pPr marL="1143000" indent="-228600" defTabSz="931863">
              <a:defRPr sz="2800">
                <a:solidFill>
                  <a:schemeClr val="tx1"/>
                </a:solidFill>
                <a:latin typeface="Arial" panose="020B0604020202020204" pitchFamily="34" charset="0"/>
                <a:ea typeface="ＭＳ Ｐゴシック" panose="020B0600070205080204" pitchFamily="34" charset="-128"/>
              </a:defRPr>
            </a:lvl3pPr>
            <a:lvl4pPr marL="1600200" indent="-228600" defTabSz="931863">
              <a:defRPr sz="2800">
                <a:solidFill>
                  <a:schemeClr val="tx1"/>
                </a:solidFill>
                <a:latin typeface="Arial" panose="020B0604020202020204" pitchFamily="34" charset="0"/>
                <a:ea typeface="ＭＳ Ｐゴシック" panose="020B0600070205080204" pitchFamily="34" charset="-128"/>
              </a:defRPr>
            </a:lvl4pPr>
            <a:lvl5pPr marL="2057400" indent="-228600" defTabSz="931863">
              <a:defRPr sz="28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E5315A74-6A9B-4BF6-8DE0-27736093E938}" type="slidenum">
              <a:rPr lang="en-US" altLang="en-US" sz="1200" smtClean="0"/>
              <a:pPr/>
              <a:t>1</a:t>
            </a:fld>
            <a:endParaRPr lang="en-US" altLang="en-US" sz="1200" smtClean="0"/>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99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r>
              <a:rPr lang="en-US" smtClean="0"/>
              <a:t>Chapter 1 An Overview of Marketing</a:t>
            </a:r>
            <a:endParaRPr lang="en-US"/>
          </a:p>
        </p:txBody>
      </p:sp>
      <p:sp>
        <p:nvSpPr>
          <p:cNvPr id="5" name="Slide Number Placeholder 4"/>
          <p:cNvSpPr>
            <a:spLocks noGrp="1"/>
          </p:cNvSpPr>
          <p:nvPr>
            <p:ph type="sldNum" sz="quarter" idx="11"/>
          </p:nvPr>
        </p:nvSpPr>
        <p:spPr/>
        <p:txBody>
          <a:bodyPr/>
          <a:lstStyle/>
          <a:p>
            <a:pPr>
              <a:defRPr/>
            </a:pPr>
            <a:fld id="{187D06F6-3F66-435C-997A-F79AEE97DBBB}" type="slidenum">
              <a:rPr lang="en-US" altLang="en-US" smtClean="0"/>
              <a:pPr>
                <a:defRPr/>
              </a:pPr>
              <a:t>2</a:t>
            </a:fld>
            <a:endParaRPr lang="en-US" altLang="en-US"/>
          </a:p>
        </p:txBody>
      </p:sp>
    </p:spTree>
    <p:extLst>
      <p:ext uri="{BB962C8B-B14F-4D97-AF65-F5344CB8AC3E}">
        <p14:creationId xmlns:p14="http://schemas.microsoft.com/office/powerpoint/2010/main" val="119111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Arial" panose="020B0604020202020204" pitchFamily="34" charset="0"/>
              <a:buChar char="•"/>
              <a:defRPr/>
            </a:pPr>
            <a:r>
              <a:rPr lang="en-US" b="1" dirty="0" smtClean="0"/>
              <a:t>Marketing</a:t>
            </a:r>
            <a:r>
              <a:rPr lang="en-US" dirty="0" smtClean="0"/>
              <a:t> has two facets.</a:t>
            </a:r>
          </a:p>
          <a:p>
            <a:pPr marL="685800" lvl="1" indent="-228600" eaLnBrk="1" hangingPunct="1">
              <a:buFont typeface="Arial" panose="020B0604020202020204" pitchFamily="34" charset="0"/>
              <a:buChar char="•"/>
              <a:defRPr/>
            </a:pPr>
            <a:r>
              <a:rPr lang="en-US" dirty="0" smtClean="0"/>
              <a:t>It</a:t>
            </a:r>
            <a:r>
              <a:rPr lang="en-US" baseline="0" dirty="0" smtClean="0"/>
              <a:t> </a:t>
            </a:r>
            <a:r>
              <a:rPr lang="en-US" dirty="0" smtClean="0"/>
              <a:t>focuses on delivering value and benefits to customers</a:t>
            </a:r>
            <a:r>
              <a:rPr lang="en-US" baseline="0" dirty="0" smtClean="0"/>
              <a:t> using </a:t>
            </a:r>
            <a:r>
              <a:rPr lang="en-US" dirty="0" smtClean="0"/>
              <a:t>communication, distribution, and pricing strategies to provide customers with the goods and services they want. </a:t>
            </a:r>
          </a:p>
          <a:p>
            <a:pPr marL="685800" lvl="1" indent="-228600" eaLnBrk="1" hangingPunct="1">
              <a:buFont typeface="Arial" panose="020B0604020202020204" pitchFamily="34" charset="0"/>
              <a:buChar char="•"/>
              <a:defRPr/>
            </a:pPr>
            <a:r>
              <a:rPr lang="en-US" dirty="0" smtClean="0"/>
              <a:t>It involves building long-term, mutually rewarding relationships. It entails an understanding that organizations have many connected stakeholder partners, including employees, suppliers, stockholders, distributors, and others.   </a:t>
            </a:r>
          </a:p>
          <a:p>
            <a:pPr marL="228600" indent="-228600" eaLnBrk="1" hangingPunct="1">
              <a:buFontTx/>
              <a:buAutoNum type="arabicPeriod"/>
              <a:defRPr/>
            </a:pPr>
            <a:endParaRPr lang="en-US" dirty="0" smtClean="0"/>
          </a:p>
          <a:p>
            <a:pPr marL="0" indent="0" eaLnBrk="1" hangingPunct="1">
              <a:buFont typeface="Arial" panose="020B0604020202020204" pitchFamily="34" charset="0"/>
              <a:buNone/>
              <a:defRPr/>
            </a:pPr>
            <a:r>
              <a:rPr lang="en-US" b="0" u="sng" dirty="0" smtClean="0"/>
              <a:t>Discussion/Team Activity</a:t>
            </a:r>
          </a:p>
          <a:p>
            <a:pPr marL="171450" indent="-171450" eaLnBrk="1" hangingPunct="1">
              <a:buFont typeface="Arial" panose="020B0604020202020204" pitchFamily="34" charset="0"/>
              <a:buChar char="•"/>
              <a:defRPr/>
            </a:pPr>
            <a:r>
              <a:rPr lang="en-US" dirty="0" smtClean="0"/>
              <a:t>Ask the class to give examples of companies that value employees, and discuss how motivated employees create customer and stockholder satisfaction.  </a:t>
            </a:r>
          </a:p>
          <a:p>
            <a:pPr marL="171450" indent="-171450" eaLnBrk="1" hangingPunct="1">
              <a:buFont typeface="Arial" panose="020B0604020202020204" pitchFamily="34" charset="0"/>
              <a:buChar char="•"/>
              <a:defRPr/>
            </a:pPr>
            <a:endParaRPr lang="en-US" dirty="0" smtClean="0"/>
          </a:p>
          <a:p>
            <a:pPr marL="228600" indent="-228600" eaLnBrk="1" hangingPunct="1">
              <a:buFontTx/>
              <a:buAutoNum type="arabicPeriod"/>
              <a:defRPr/>
            </a:pPr>
            <a:endParaRPr lang="en-US" dirty="0" smtClean="0"/>
          </a:p>
          <a:p>
            <a:endParaRPr lang="en-IN" dirty="0"/>
          </a:p>
        </p:txBody>
      </p:sp>
      <p:sp>
        <p:nvSpPr>
          <p:cNvPr id="4" name="Date Placeholder 3"/>
          <p:cNvSpPr>
            <a:spLocks noGrp="1"/>
          </p:cNvSpPr>
          <p:nvPr>
            <p:ph type="dt" idx="10"/>
          </p:nvPr>
        </p:nvSpPr>
        <p:spPr/>
        <p:txBody>
          <a:bodyPr/>
          <a:lstStyle/>
          <a:p>
            <a:pPr>
              <a:defRPr/>
            </a:pPr>
            <a:r>
              <a:rPr lang="en-US" smtClean="0"/>
              <a:t>Chapter 1 An Overview of Marketing</a:t>
            </a:r>
            <a:endParaRPr lang="en-US"/>
          </a:p>
        </p:txBody>
      </p:sp>
      <p:sp>
        <p:nvSpPr>
          <p:cNvPr id="5" name="Slide Number Placeholder 4"/>
          <p:cNvSpPr>
            <a:spLocks noGrp="1"/>
          </p:cNvSpPr>
          <p:nvPr>
            <p:ph type="sldNum" sz="quarter" idx="11"/>
          </p:nvPr>
        </p:nvSpPr>
        <p:spPr/>
        <p:txBody>
          <a:bodyPr/>
          <a:lstStyle/>
          <a:p>
            <a:pPr>
              <a:defRPr/>
            </a:pPr>
            <a:fld id="{187D06F6-3F66-435C-997A-F79AEE97DBBB}" type="slidenum">
              <a:rPr lang="en-US" altLang="en-US" smtClean="0"/>
              <a:pPr>
                <a:defRPr/>
              </a:pPr>
              <a:t>3</a:t>
            </a:fld>
            <a:endParaRPr lang="en-US" altLang="en-US"/>
          </a:p>
        </p:txBody>
      </p:sp>
    </p:spTree>
    <p:extLst>
      <p:ext uri="{BB962C8B-B14F-4D97-AF65-F5344CB8AC3E}">
        <p14:creationId xmlns:p14="http://schemas.microsoft.com/office/powerpoint/2010/main" val="208968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An </a:t>
            </a:r>
            <a:r>
              <a:rPr lang="en-US" altLang="en-US" b="1" dirty="0" smtClean="0">
                <a:latin typeface="Arial" panose="020B0604020202020204" pitchFamily="34" charset="0"/>
                <a:cs typeface="Arial" panose="020B0604020202020204" pitchFamily="34" charset="0"/>
              </a:rPr>
              <a:t>exchange</a:t>
            </a:r>
            <a:r>
              <a:rPr lang="en-US" altLang="en-US" dirty="0" smtClean="0">
                <a:latin typeface="Arial" panose="020B0604020202020204" pitchFamily="34" charset="0"/>
                <a:cs typeface="Arial" panose="020B0604020202020204" pitchFamily="34" charset="0"/>
              </a:rPr>
              <a:t> may not take place even if all conditions are met. An agreement between two parties is required before an exchange occurs.  </a:t>
            </a:r>
          </a:p>
          <a:p>
            <a:pPr marL="228600" indent="-22860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Marketing (for example, advertising, personal selling, sales promotion, etc.) can occur even if an exchange does not take place.  </a:t>
            </a:r>
          </a:p>
          <a:p>
            <a:pPr marL="228600" indent="-228600" eaLnBrk="1" hangingPunct="1"/>
            <a:endParaRPr lang="en-US" altLang="en-US" dirty="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en-US" altLang="en-US" b="0" u="sng" dirty="0" smtClean="0">
                <a:latin typeface="Arial" panose="020B0604020202020204" pitchFamily="34" charset="0"/>
                <a:cs typeface="Arial" panose="020B0604020202020204" pitchFamily="34" charset="0"/>
              </a:rPr>
              <a:t>Discussion/Team Activity</a:t>
            </a:r>
          </a:p>
          <a:p>
            <a:pPr marL="171450" indent="-17145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Ask the class to give examples of marketing when exchanges did occur and also when exchanges did not occur.</a:t>
            </a:r>
          </a:p>
          <a:p>
            <a:pPr marL="228600" indent="-228600" eaLnBrk="1" hangingPunct="1"/>
            <a:endParaRPr lang="en-US" altLang="en-US" dirty="0" smtClean="0">
              <a:latin typeface="Arial" panose="020B0604020202020204" pitchFamily="34" charset="0"/>
              <a:cs typeface="Arial" panose="020B0604020202020204" pitchFamily="34" charset="0"/>
            </a:endParaRPr>
          </a:p>
          <a:p>
            <a:endParaRPr lang="en-IN" dirty="0"/>
          </a:p>
        </p:txBody>
      </p:sp>
      <p:sp>
        <p:nvSpPr>
          <p:cNvPr id="4" name="Date Placeholder 3"/>
          <p:cNvSpPr>
            <a:spLocks noGrp="1"/>
          </p:cNvSpPr>
          <p:nvPr>
            <p:ph type="dt" idx="10"/>
          </p:nvPr>
        </p:nvSpPr>
        <p:spPr/>
        <p:txBody>
          <a:bodyPr/>
          <a:lstStyle/>
          <a:p>
            <a:pPr>
              <a:defRPr/>
            </a:pPr>
            <a:r>
              <a:rPr lang="en-US" smtClean="0"/>
              <a:t>Chapter 1 An Overview of Marketing</a:t>
            </a:r>
            <a:endParaRPr lang="en-US"/>
          </a:p>
        </p:txBody>
      </p:sp>
      <p:sp>
        <p:nvSpPr>
          <p:cNvPr id="5" name="Slide Number Placeholder 4"/>
          <p:cNvSpPr>
            <a:spLocks noGrp="1"/>
          </p:cNvSpPr>
          <p:nvPr>
            <p:ph type="sldNum" sz="quarter" idx="11"/>
          </p:nvPr>
        </p:nvSpPr>
        <p:spPr/>
        <p:txBody>
          <a:bodyPr/>
          <a:lstStyle/>
          <a:p>
            <a:pPr>
              <a:defRPr/>
            </a:pPr>
            <a:fld id="{187D06F6-3F66-435C-997A-F79AEE97DBBB}" type="slidenum">
              <a:rPr lang="en-US" altLang="en-US" smtClean="0"/>
              <a:pPr>
                <a:defRPr/>
              </a:pPr>
              <a:t>4</a:t>
            </a:fld>
            <a:endParaRPr lang="en-US" altLang="en-US"/>
          </a:p>
        </p:txBody>
      </p:sp>
    </p:spTree>
    <p:extLst>
      <p:ext uri="{BB962C8B-B14F-4D97-AF65-F5344CB8AC3E}">
        <p14:creationId xmlns:p14="http://schemas.microsoft.com/office/powerpoint/2010/main" val="185493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 typeface="Arial" panose="020B0604020202020204" pitchFamily="34" charset="0"/>
              <a:buChar char="•"/>
              <a:defRPr/>
            </a:pPr>
            <a:r>
              <a:rPr lang="en-US" dirty="0" smtClean="0"/>
              <a:t>Four competing philosophies influence an organization’s marketing processes.</a:t>
            </a:r>
          </a:p>
          <a:p>
            <a:pPr marL="228600" indent="-228600" eaLnBrk="1" hangingPunct="1">
              <a:defRPr/>
            </a:pPr>
            <a:endParaRPr lang="en-US" b="1" dirty="0" smtClean="0"/>
          </a:p>
          <a:p>
            <a:pPr marL="228600" indent="-228600" eaLnBrk="1" hangingPunct="1">
              <a:defRPr/>
            </a:pPr>
            <a:r>
              <a:rPr lang="en-US" b="0" u="sng" dirty="0" smtClean="0"/>
              <a:t>Discussion/Team Activity</a:t>
            </a:r>
          </a:p>
          <a:p>
            <a:pPr marL="171450" indent="-171450" eaLnBrk="1" hangingPunct="1">
              <a:buFont typeface="Arial" panose="020B0604020202020204" pitchFamily="34" charset="0"/>
              <a:buChar char="•"/>
              <a:defRPr/>
            </a:pPr>
            <a:r>
              <a:rPr lang="en-US" dirty="0" smtClean="0"/>
              <a:t>Discuss examples of companies/organizations whose marketing management philosophies match each orientation.</a:t>
            </a:r>
          </a:p>
          <a:p>
            <a:pPr marL="628650" lvl="1" indent="-171450" eaLnBrk="1" hangingPunct="1">
              <a:buFont typeface="Arial" panose="020B0604020202020204" pitchFamily="34" charset="0"/>
              <a:buChar char="•"/>
              <a:defRPr/>
            </a:pPr>
            <a:r>
              <a:rPr lang="en-IN" dirty="0" smtClean="0"/>
              <a:t>Production - Henry Ford’s Model T availability in any </a:t>
            </a:r>
            <a:r>
              <a:rPr lang="en-IN" dirty="0" err="1" smtClean="0"/>
              <a:t>color</a:t>
            </a:r>
            <a:r>
              <a:rPr lang="en-IN" dirty="0" smtClean="0"/>
              <a:t> as long as it was black</a:t>
            </a:r>
          </a:p>
          <a:p>
            <a:pPr marL="628650" lvl="1" indent="-171450" eaLnBrk="1" hangingPunct="1">
              <a:buFont typeface="Arial" panose="020B0604020202020204" pitchFamily="34" charset="0"/>
              <a:buChar char="•"/>
              <a:defRPr/>
            </a:pPr>
            <a:r>
              <a:rPr lang="en-IN" dirty="0" smtClean="0"/>
              <a:t>Sales - Dot.com businesses in the late 1990s.</a:t>
            </a:r>
          </a:p>
          <a:p>
            <a:pPr marL="628650" lvl="1" indent="-171450" eaLnBrk="1" hangingPunct="1">
              <a:buFont typeface="Arial" panose="020B0604020202020204" pitchFamily="34" charset="0"/>
              <a:buChar char="•"/>
              <a:defRPr/>
            </a:pPr>
            <a:r>
              <a:rPr lang="en-IN" dirty="0" smtClean="0"/>
              <a:t>Market - Ritz Carlton Hotels, Coach</a:t>
            </a:r>
          </a:p>
          <a:p>
            <a:pPr marL="628650" lvl="1" indent="-171450" eaLnBrk="1" hangingPunct="1">
              <a:buFont typeface="Arial" panose="020B0604020202020204" pitchFamily="34" charset="0"/>
              <a:buChar char="•"/>
              <a:defRPr/>
            </a:pPr>
            <a:r>
              <a:rPr lang="en-IN" dirty="0" smtClean="0"/>
              <a:t>Societal - The Body Shop and Turtle Wax</a:t>
            </a:r>
            <a:endParaRPr lang="en-US" dirty="0" smtClean="0"/>
          </a:p>
          <a:p>
            <a:pPr marL="228600" indent="-228600" eaLnBrk="1" hangingPunct="1">
              <a:buFontTx/>
              <a:buChar char="•"/>
              <a:defRPr/>
            </a:pPr>
            <a:endParaRPr lang="en-US" dirty="0" smtClean="0"/>
          </a:p>
          <a:p>
            <a:pPr marL="228600" indent="-228600" eaLnBrk="1" hangingPunct="1">
              <a:defRPr/>
            </a:pPr>
            <a:endParaRPr lang="en-US" dirty="0" smtClean="0"/>
          </a:p>
          <a:p>
            <a:endParaRPr lang="en-IN" dirty="0" smtClean="0"/>
          </a:p>
          <a:p>
            <a:endParaRPr lang="en-IN" dirty="0"/>
          </a:p>
        </p:txBody>
      </p:sp>
      <p:sp>
        <p:nvSpPr>
          <p:cNvPr id="4" name="Date Placeholder 3"/>
          <p:cNvSpPr>
            <a:spLocks noGrp="1"/>
          </p:cNvSpPr>
          <p:nvPr>
            <p:ph type="dt" idx="10"/>
          </p:nvPr>
        </p:nvSpPr>
        <p:spPr/>
        <p:txBody>
          <a:bodyPr/>
          <a:lstStyle/>
          <a:p>
            <a:pPr>
              <a:defRPr/>
            </a:pPr>
            <a:r>
              <a:rPr lang="en-US" smtClean="0"/>
              <a:t>Chapter 1 An Overview of Marketing</a:t>
            </a:r>
            <a:endParaRPr lang="en-US"/>
          </a:p>
        </p:txBody>
      </p:sp>
      <p:sp>
        <p:nvSpPr>
          <p:cNvPr id="5" name="Slide Number Placeholder 4"/>
          <p:cNvSpPr>
            <a:spLocks noGrp="1"/>
          </p:cNvSpPr>
          <p:nvPr>
            <p:ph type="sldNum" sz="quarter" idx="11"/>
          </p:nvPr>
        </p:nvSpPr>
        <p:spPr/>
        <p:txBody>
          <a:bodyPr/>
          <a:lstStyle/>
          <a:p>
            <a:pPr>
              <a:defRPr/>
            </a:pPr>
            <a:fld id="{187D06F6-3F66-435C-997A-F79AEE97DBBB}" type="slidenum">
              <a:rPr lang="en-US" altLang="en-US" smtClean="0"/>
              <a:pPr>
                <a:defRPr/>
              </a:pPr>
              <a:t>5</a:t>
            </a:fld>
            <a:endParaRPr lang="en-US" altLang="en-US"/>
          </a:p>
        </p:txBody>
      </p:sp>
    </p:spTree>
    <p:extLst>
      <p:ext uri="{BB962C8B-B14F-4D97-AF65-F5344CB8AC3E}">
        <p14:creationId xmlns:p14="http://schemas.microsoft.com/office/powerpoint/2010/main" val="156158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b="1" dirty="0" smtClean="0">
                <a:latin typeface="Arial" panose="020B0604020202020204" pitchFamily="34" charset="0"/>
                <a:cs typeface="Arial" panose="020B0604020202020204" pitchFamily="34" charset="0"/>
              </a:rPr>
              <a:t>Customer value </a:t>
            </a:r>
            <a:r>
              <a:rPr lang="en-US" altLang="en-US" dirty="0" smtClean="0">
                <a:latin typeface="Arial" panose="020B0604020202020204" pitchFamily="34" charset="0"/>
                <a:cs typeface="Arial" panose="020B0604020202020204" pitchFamily="34" charset="0"/>
              </a:rPr>
              <a:t>is the relationship between benefits and the sacrifice</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necessary to obtain those benefits.</a:t>
            </a:r>
            <a:r>
              <a:rPr lang="en-US" altLang="en-US" baseline="0" dirty="0" smtClean="0">
                <a:latin typeface="Arial" panose="020B0604020202020204" pitchFamily="34" charset="0"/>
                <a:cs typeface="Arial" panose="020B0604020202020204" pitchFamily="34" charset="0"/>
              </a:rPr>
              <a:t> It is </a:t>
            </a:r>
            <a:r>
              <a:rPr lang="en-US" altLang="en-US" dirty="0" smtClean="0">
                <a:latin typeface="Arial" panose="020B0604020202020204" pitchFamily="34" charset="0"/>
                <a:cs typeface="Arial" panose="020B0604020202020204" pitchFamily="34" charset="0"/>
              </a:rPr>
              <a:t>not simply a matter of high quality or high price. Instead, the customer’s perception of value is the product/service quality they expect and a price they are willing to pay.  </a:t>
            </a:r>
          </a:p>
          <a:p>
            <a:pPr marL="228600" indent="-228600" eaLnBrk="1" hangingPunct="1">
              <a:buFontTx/>
              <a:buAutoNum type="arabicPeriod"/>
            </a:pPr>
            <a:endParaRPr lang="en-US" altLang="en-US" dirty="0" smtClean="0">
              <a:latin typeface="Arial" panose="020B0604020202020204" pitchFamily="34" charset="0"/>
              <a:cs typeface="Arial" panose="020B0604020202020204" pitchFamily="34" charset="0"/>
            </a:endParaRPr>
          </a:p>
          <a:p>
            <a:pPr marL="228600" indent="-228600" eaLnBrk="1" hangingPunct="1"/>
            <a:r>
              <a:rPr lang="en-US" altLang="en-US" b="0" u="sng" dirty="0" smtClean="0">
                <a:latin typeface="Arial" panose="020B0604020202020204" pitchFamily="34" charset="0"/>
                <a:cs typeface="Arial" panose="020B0604020202020204" pitchFamily="34" charset="0"/>
              </a:rPr>
              <a:t>Discussion/Team Activity</a:t>
            </a:r>
          </a:p>
          <a:p>
            <a:pPr marL="228600" indent="-22860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Discuss ways that successful companies deliver superior customer value.</a:t>
            </a:r>
          </a:p>
          <a:p>
            <a:pPr marL="228600" indent="-228600" eaLnBrk="1" hangingPunct="1">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Examples</a:t>
            </a:r>
          </a:p>
          <a:p>
            <a:pPr marL="685800" marR="0" lvl="1"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latin typeface="Arial" panose="020B0604020202020204" pitchFamily="34" charset="0"/>
                <a:cs typeface="Arial" panose="020B0604020202020204" pitchFamily="34" charset="0"/>
              </a:rPr>
              <a:t>Dell Computer Corporation</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Lexus</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Mercedes Benz</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Amazon.com</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Southwest Airlines</a:t>
            </a:r>
            <a:br>
              <a:rPr lang="en-US" altLang="en-US" dirty="0" smtClean="0">
                <a:latin typeface="Arial" panose="020B0604020202020204" pitchFamily="34" charset="0"/>
                <a:cs typeface="Arial" panose="020B0604020202020204" pitchFamily="34" charset="0"/>
              </a:rPr>
            </a:br>
            <a:endParaRPr lang="en-US" altLang="en-US" dirty="0" smtClean="0">
              <a:latin typeface="Arial" panose="020B0604020202020204" pitchFamily="34" charset="0"/>
              <a:cs typeface="Arial" panose="020B0604020202020204" pitchFamily="34" charset="0"/>
            </a:endParaRPr>
          </a:p>
          <a:p>
            <a:endParaRPr lang="en-IN" dirty="0"/>
          </a:p>
        </p:txBody>
      </p:sp>
      <p:sp>
        <p:nvSpPr>
          <p:cNvPr id="4" name="Date Placeholder 3"/>
          <p:cNvSpPr>
            <a:spLocks noGrp="1"/>
          </p:cNvSpPr>
          <p:nvPr>
            <p:ph type="dt" idx="10"/>
          </p:nvPr>
        </p:nvSpPr>
        <p:spPr/>
        <p:txBody>
          <a:bodyPr/>
          <a:lstStyle/>
          <a:p>
            <a:pPr>
              <a:defRPr/>
            </a:pPr>
            <a:r>
              <a:rPr lang="en-US" smtClean="0"/>
              <a:t>Chapter 1 An Overview of Marketing</a:t>
            </a:r>
            <a:endParaRPr lang="en-US"/>
          </a:p>
        </p:txBody>
      </p:sp>
      <p:sp>
        <p:nvSpPr>
          <p:cNvPr id="5" name="Slide Number Placeholder 4"/>
          <p:cNvSpPr>
            <a:spLocks noGrp="1"/>
          </p:cNvSpPr>
          <p:nvPr>
            <p:ph type="sldNum" sz="quarter" idx="11"/>
          </p:nvPr>
        </p:nvSpPr>
        <p:spPr/>
        <p:txBody>
          <a:bodyPr/>
          <a:lstStyle/>
          <a:p>
            <a:pPr>
              <a:defRPr/>
            </a:pPr>
            <a:fld id="{187D06F6-3F66-435C-997A-F79AEE97DBBB}" type="slidenum">
              <a:rPr lang="en-US" altLang="en-US" smtClean="0"/>
              <a:pPr>
                <a:defRPr/>
              </a:pPr>
              <a:t>7</a:t>
            </a:fld>
            <a:endParaRPr lang="en-US" altLang="en-US"/>
          </a:p>
        </p:txBody>
      </p:sp>
    </p:spTree>
    <p:extLst>
      <p:ext uri="{BB962C8B-B14F-4D97-AF65-F5344CB8AC3E}">
        <p14:creationId xmlns:p14="http://schemas.microsoft.com/office/powerpoint/2010/main" val="91938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Date Placeholder 3"/>
          <p:cNvSpPr>
            <a:spLocks noGrp="1"/>
          </p:cNvSpPr>
          <p:nvPr>
            <p:ph type="dt" idx="10"/>
          </p:nvPr>
        </p:nvSpPr>
        <p:spPr/>
        <p:txBody>
          <a:bodyPr/>
          <a:lstStyle/>
          <a:p>
            <a:pPr>
              <a:defRPr/>
            </a:pPr>
            <a:r>
              <a:rPr lang="en-US" smtClean="0"/>
              <a:t>Chapter 1 An Overview of Marketing</a:t>
            </a:r>
            <a:endParaRPr lang="en-US"/>
          </a:p>
        </p:txBody>
      </p:sp>
      <p:sp>
        <p:nvSpPr>
          <p:cNvPr id="5" name="Slide Number Placeholder 4"/>
          <p:cNvSpPr>
            <a:spLocks noGrp="1"/>
          </p:cNvSpPr>
          <p:nvPr>
            <p:ph type="sldNum" sz="quarter" idx="11"/>
          </p:nvPr>
        </p:nvSpPr>
        <p:spPr/>
        <p:txBody>
          <a:bodyPr/>
          <a:lstStyle/>
          <a:p>
            <a:pPr>
              <a:defRPr/>
            </a:pPr>
            <a:fld id="{187D06F6-3F66-435C-997A-F79AEE97DBBB}" type="slidenum">
              <a:rPr lang="en-US" altLang="en-US" smtClean="0"/>
              <a:pPr>
                <a:defRPr/>
              </a:pPr>
              <a:t>12</a:t>
            </a:fld>
            <a:endParaRPr lang="en-US" altLang="en-US"/>
          </a:p>
        </p:txBody>
      </p:sp>
    </p:spTree>
    <p:extLst>
      <p:ext uri="{BB962C8B-B14F-4D97-AF65-F5344CB8AC3E}">
        <p14:creationId xmlns:p14="http://schemas.microsoft.com/office/powerpoint/2010/main" val="1445892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4971"/>
            <a:ext cx="9144000" cy="1368425"/>
          </a:xfrm>
          <a:prstGeom prst="rect">
            <a:avLst/>
          </a:prstGeom>
          <a:solidFill>
            <a:srgbClr val="00A8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TextBox 3"/>
          <p:cNvSpPr txBox="1">
            <a:spLocks noChangeArrowheads="1"/>
          </p:cNvSpPr>
          <p:nvPr userDrawn="1"/>
        </p:nvSpPr>
        <p:spPr bwMode="auto">
          <a:xfrm>
            <a:off x="5508625" y="3165475"/>
            <a:ext cx="32051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defRPr/>
            </a:pPr>
            <a:r>
              <a:rPr lang="en-US" sz="4000" kern="1200" dirty="0" smtClean="0">
                <a:solidFill>
                  <a:schemeClr val="tx2"/>
                </a:solidFill>
                <a:effectLst/>
                <a:latin typeface="Arial" panose="020B0604020202020204" pitchFamily="34" charset="0"/>
                <a:ea typeface="MS PGothic" pitchFamily="34" charset="-128"/>
                <a:cs typeface="Arial" panose="020B0604020202020204" pitchFamily="34" charset="0"/>
              </a:rPr>
              <a:t>An Overview of Marketing</a:t>
            </a:r>
            <a:endParaRPr lang="en-US" sz="4000" kern="1200" dirty="0">
              <a:solidFill>
                <a:schemeClr val="tx2"/>
              </a:solidFill>
              <a:effectLst/>
              <a:latin typeface="Arial" panose="020B0604020202020204" pitchFamily="34" charset="0"/>
              <a:ea typeface="MS PGothic" pitchFamily="34" charset="-128"/>
              <a:cs typeface="Arial" panose="020B0604020202020204" pitchFamily="34" charset="0"/>
            </a:endParaRP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1</a:t>
            </a:r>
          </a:p>
        </p:txBody>
      </p:sp>
      <p:cxnSp>
        <p:nvCxnSpPr>
          <p:cNvPr id="6" name="Straight Connector 5"/>
          <p:cNvCxnSpPr/>
          <p:nvPr userDrawn="1"/>
        </p:nvCxnSpPr>
        <p:spPr>
          <a:xfrm>
            <a:off x="4832350" y="2987675"/>
            <a:ext cx="4311650" cy="0"/>
          </a:xfrm>
          <a:prstGeom prst="line">
            <a:avLst/>
          </a:prstGeom>
          <a:ln w="38100" cmpd="sng">
            <a:solidFill>
              <a:srgbClr val="00A8A8"/>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Footer Placeholder 1"/>
          <p:cNvSpPr>
            <a:spLocks noGrp="1"/>
          </p:cNvSpPr>
          <p:nvPr>
            <p:ph type="ftr" sz="quarter" idx="10"/>
          </p:nvPr>
        </p:nvSpPr>
        <p:spPr>
          <a:xfrm>
            <a:off x="5235115" y="6440488"/>
            <a:ext cx="3908885" cy="422275"/>
          </a:xfrm>
        </p:spPr>
        <p:txBody>
          <a:bodyPr anchor="b"/>
          <a:lstStyle>
            <a:lvl1pPr algn="ctr">
              <a:defRPr sz="1000" kern="700" spc="50">
                <a:solidFill>
                  <a:schemeClr val="tx2"/>
                </a:solidFill>
                <a:latin typeface="Arial Narrow"/>
                <a:cs typeface="Arial Narrow"/>
              </a:defRPr>
            </a:lvl1pPr>
          </a:lstStyle>
          <a:p>
            <a:pPr>
              <a:defRPr/>
            </a:pPr>
            <a:r>
              <a:rPr lang="en-US" dirty="0" smtClean="0"/>
              <a:t>Copyright ©2017 Cengage Learning. All Rights Reserved. May not be scanned, copied or duplicated, or posted to a publicly accessible website, in whole or in part. </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63"/>
            <a:ext cx="5235115" cy="6858000"/>
          </a:xfrm>
          <a:prstGeom prst="rect">
            <a:avLst/>
          </a:prstGeom>
        </p:spPr>
      </p:pic>
    </p:spTree>
    <p:extLst>
      <p:ext uri="{BB962C8B-B14F-4D97-AF65-F5344CB8AC3E}">
        <p14:creationId xmlns:p14="http://schemas.microsoft.com/office/powerpoint/2010/main" val="11615618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Oval 5"/>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C83A210-B535-4D62-B0DD-70C3ABD581E5}"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4"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15"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3"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Tree>
    <p:extLst>
      <p:ext uri="{BB962C8B-B14F-4D97-AF65-F5344CB8AC3E}">
        <p14:creationId xmlns:p14="http://schemas.microsoft.com/office/powerpoint/2010/main" val="19875155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Oval 4"/>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smtClean="0">
                <a:solidFill>
                  <a:srgbClr val="B00027"/>
                </a:solidFill>
                <a:latin typeface="Arial Narrow" pitchFamily="34" charset="0"/>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9A150B6-03C1-412A-B6A7-A73A9D4762B2}"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3"/>
          </p:nvPr>
        </p:nvSpPr>
        <p:spPr/>
        <p:txBody>
          <a:bodyPr/>
          <a:lstStyle>
            <a:lvl1pPr>
              <a:defRPr/>
            </a:lvl1pPr>
          </a:lstStyle>
          <a:p>
            <a:pPr>
              <a:defRPr/>
            </a:pPr>
            <a:endParaRPr lang="en-US"/>
          </a:p>
        </p:txBody>
      </p:sp>
      <p:sp>
        <p:nvSpPr>
          <p:cNvPr id="13"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15"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Tree>
    <p:extLst>
      <p:ext uri="{BB962C8B-B14F-4D97-AF65-F5344CB8AC3E}">
        <p14:creationId xmlns:p14="http://schemas.microsoft.com/office/powerpoint/2010/main" val="11334725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9FEA4A2C-D2F3-4A13-8AAA-5B32D6062683}"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9"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10"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27646326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IN" smtClean="0"/>
              <a:t>Copyright ©2017 Cengage Learning. All Rights Reserved. May not be scanned, copied or duplicated, or posted to a publicly accessible website, in whole or in part. </a:t>
            </a:r>
            <a:endParaRPr lang="en-US"/>
          </a:p>
        </p:txBody>
      </p:sp>
      <p:sp>
        <p:nvSpPr>
          <p:cNvPr id="6" name="Slide Number Placeholder 5"/>
          <p:cNvSpPr>
            <a:spLocks noGrp="1"/>
          </p:cNvSpPr>
          <p:nvPr>
            <p:ph type="sldNum" sz="quarter" idx="12"/>
          </p:nvPr>
        </p:nvSpPr>
        <p:spPr/>
        <p:txBody>
          <a:bodyPr/>
          <a:lstStyle>
            <a:lvl1pPr>
              <a:defRPr/>
            </a:lvl1pPr>
          </a:lstStyle>
          <a:p>
            <a:pPr>
              <a:defRPr/>
            </a:pPr>
            <a:fld id="{4E43D9CD-C445-430E-B2DD-BAB2F2ADD099}" type="slidenum">
              <a:rPr lang="en-US" altLang="en-US"/>
              <a:pPr>
                <a:defRPr/>
              </a:pPr>
              <a:t>‹#›</a:t>
            </a:fld>
            <a:endParaRPr lang="en-US" altLang="en-US"/>
          </a:p>
        </p:txBody>
      </p:sp>
    </p:spTree>
    <p:extLst>
      <p:ext uri="{BB962C8B-B14F-4D97-AF65-F5344CB8AC3E}">
        <p14:creationId xmlns:p14="http://schemas.microsoft.com/office/powerpoint/2010/main" val="161691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IN" smtClean="0"/>
              <a:t>Copyright ©2017 Cengage Learning. All Rights Reserved. May not be scanned, copied or duplicated, or posted to a publicly accessible website, in whole or in part. </a:t>
            </a:r>
            <a:endParaRPr lang="en-US"/>
          </a:p>
        </p:txBody>
      </p:sp>
      <p:sp>
        <p:nvSpPr>
          <p:cNvPr id="7" name="Slide Number Placeholder 5"/>
          <p:cNvSpPr>
            <a:spLocks noGrp="1"/>
          </p:cNvSpPr>
          <p:nvPr>
            <p:ph type="sldNum" sz="quarter" idx="12"/>
          </p:nvPr>
        </p:nvSpPr>
        <p:spPr/>
        <p:txBody>
          <a:bodyPr/>
          <a:lstStyle>
            <a:lvl1pPr>
              <a:defRPr/>
            </a:lvl1pPr>
          </a:lstStyle>
          <a:p>
            <a:pPr>
              <a:defRPr/>
            </a:pPr>
            <a:fld id="{FC913342-8D51-494A-B2BC-BF1438746A33}" type="slidenum">
              <a:rPr lang="en-US" altLang="en-US"/>
              <a:pPr>
                <a:defRPr/>
              </a:pPr>
              <a:t>‹#›</a:t>
            </a:fld>
            <a:endParaRPr lang="en-US" altLang="en-US"/>
          </a:p>
        </p:txBody>
      </p:sp>
    </p:spTree>
    <p:extLst>
      <p:ext uri="{BB962C8B-B14F-4D97-AF65-F5344CB8AC3E}">
        <p14:creationId xmlns:p14="http://schemas.microsoft.com/office/powerpoint/2010/main" val="3518700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IN" smtClean="0"/>
              <a:t>Copyright ©2017 Cengage Learning. All Rights Reserved. May not be scanned, copied or duplicated, or posted to a publicly accessible website, in whole or in part. </a:t>
            </a:r>
            <a:endParaRPr lang="en-US"/>
          </a:p>
        </p:txBody>
      </p:sp>
      <p:sp>
        <p:nvSpPr>
          <p:cNvPr id="9" name="Slide Number Placeholder 5"/>
          <p:cNvSpPr>
            <a:spLocks noGrp="1"/>
          </p:cNvSpPr>
          <p:nvPr>
            <p:ph type="sldNum" sz="quarter" idx="12"/>
          </p:nvPr>
        </p:nvSpPr>
        <p:spPr/>
        <p:txBody>
          <a:bodyPr/>
          <a:lstStyle>
            <a:lvl1pPr>
              <a:defRPr/>
            </a:lvl1pPr>
          </a:lstStyle>
          <a:p>
            <a:pPr>
              <a:defRPr/>
            </a:pPr>
            <a:fld id="{36C14FAB-82C5-4FD6-A261-FC2DAC6E0390}" type="slidenum">
              <a:rPr lang="en-US" altLang="en-US"/>
              <a:pPr>
                <a:defRPr/>
              </a:pPr>
              <a:t>‹#›</a:t>
            </a:fld>
            <a:endParaRPr lang="en-US" altLang="en-US"/>
          </a:p>
        </p:txBody>
      </p:sp>
    </p:spTree>
    <p:extLst>
      <p:ext uri="{BB962C8B-B14F-4D97-AF65-F5344CB8AC3E}">
        <p14:creationId xmlns:p14="http://schemas.microsoft.com/office/powerpoint/2010/main" val="3256838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IN" smtClean="0"/>
              <a:t>Copyright ©2017 Cengage Learning. All Rights Reserved. May not be scanned, copied or duplicated, or posted to a publicly accessible website, in whole or in part. </a:t>
            </a:r>
            <a:endParaRPr lang="en-US"/>
          </a:p>
        </p:txBody>
      </p:sp>
      <p:sp>
        <p:nvSpPr>
          <p:cNvPr id="5" name="Slide Number Placeholder 5"/>
          <p:cNvSpPr>
            <a:spLocks noGrp="1"/>
          </p:cNvSpPr>
          <p:nvPr>
            <p:ph type="sldNum" sz="quarter" idx="12"/>
          </p:nvPr>
        </p:nvSpPr>
        <p:spPr/>
        <p:txBody>
          <a:bodyPr/>
          <a:lstStyle>
            <a:lvl1pPr>
              <a:defRPr/>
            </a:lvl1pPr>
          </a:lstStyle>
          <a:p>
            <a:pPr>
              <a:defRPr/>
            </a:pPr>
            <a:fld id="{83BD0D07-1244-449F-9B00-57CB16BA5315}" type="slidenum">
              <a:rPr lang="en-US" altLang="en-US"/>
              <a:pPr>
                <a:defRPr/>
              </a:pPr>
              <a:t>‹#›</a:t>
            </a:fld>
            <a:endParaRPr lang="en-US" altLang="en-US"/>
          </a:p>
        </p:txBody>
      </p:sp>
    </p:spTree>
    <p:extLst>
      <p:ext uri="{BB962C8B-B14F-4D97-AF65-F5344CB8AC3E}">
        <p14:creationId xmlns:p14="http://schemas.microsoft.com/office/powerpoint/2010/main" val="2652406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IN" smtClean="0"/>
              <a:t>Copyright ©2017 Cengage Learning. All Rights Reserved. May not be scanned, copied or duplicated, or posted to a publicly accessible website, in whole or in part. </a:t>
            </a:r>
            <a:endParaRPr lang="en-US"/>
          </a:p>
        </p:txBody>
      </p:sp>
      <p:sp>
        <p:nvSpPr>
          <p:cNvPr id="4" name="Slide Number Placeholder 5"/>
          <p:cNvSpPr>
            <a:spLocks noGrp="1"/>
          </p:cNvSpPr>
          <p:nvPr>
            <p:ph type="sldNum" sz="quarter" idx="12"/>
          </p:nvPr>
        </p:nvSpPr>
        <p:spPr/>
        <p:txBody>
          <a:bodyPr/>
          <a:lstStyle>
            <a:lvl1pPr>
              <a:defRPr/>
            </a:lvl1pPr>
          </a:lstStyle>
          <a:p>
            <a:pPr>
              <a:defRPr/>
            </a:pPr>
            <a:fld id="{0EA245E7-044C-4A0D-8BA6-9B82F3C0518B}" type="slidenum">
              <a:rPr lang="en-US" altLang="en-US"/>
              <a:pPr>
                <a:defRPr/>
              </a:pPr>
              <a:t>‹#›</a:t>
            </a:fld>
            <a:endParaRPr lang="en-US" altLang="en-US"/>
          </a:p>
        </p:txBody>
      </p:sp>
    </p:spTree>
    <p:extLst>
      <p:ext uri="{BB962C8B-B14F-4D97-AF65-F5344CB8AC3E}">
        <p14:creationId xmlns:p14="http://schemas.microsoft.com/office/powerpoint/2010/main" val="4123923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IN" smtClean="0"/>
              <a:t>Copyright ©2017 Cengage Learning. All Rights Reserved. May not be scanned, copied or duplicated, or posted to a publicly accessible website, in whole or in part. </a:t>
            </a:r>
            <a:endParaRPr lang="en-US"/>
          </a:p>
        </p:txBody>
      </p:sp>
      <p:sp>
        <p:nvSpPr>
          <p:cNvPr id="7" name="Slide Number Placeholder 5"/>
          <p:cNvSpPr>
            <a:spLocks noGrp="1"/>
          </p:cNvSpPr>
          <p:nvPr>
            <p:ph type="sldNum" sz="quarter" idx="12"/>
          </p:nvPr>
        </p:nvSpPr>
        <p:spPr/>
        <p:txBody>
          <a:bodyPr/>
          <a:lstStyle>
            <a:lvl1pPr>
              <a:defRPr/>
            </a:lvl1pPr>
          </a:lstStyle>
          <a:p>
            <a:pPr>
              <a:defRPr/>
            </a:pPr>
            <a:fld id="{5A6954BE-DFCA-41C1-B095-CD4AFDDEE0FA}" type="slidenum">
              <a:rPr lang="en-US" altLang="en-US"/>
              <a:pPr>
                <a:defRPr/>
              </a:pPr>
              <a:t>‹#›</a:t>
            </a:fld>
            <a:endParaRPr lang="en-US" altLang="en-US"/>
          </a:p>
        </p:txBody>
      </p:sp>
    </p:spTree>
    <p:extLst>
      <p:ext uri="{BB962C8B-B14F-4D97-AF65-F5344CB8AC3E}">
        <p14:creationId xmlns:p14="http://schemas.microsoft.com/office/powerpoint/2010/main" val="3454691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IN" smtClean="0"/>
              <a:t>Copyright ©2017 Cengage Learning. All Rights Reserved. May not be scanned, copied or duplicated, or posted to a publicly accessible website, in whole or in part. </a:t>
            </a:r>
            <a:endParaRPr lang="en-US"/>
          </a:p>
        </p:txBody>
      </p:sp>
      <p:sp>
        <p:nvSpPr>
          <p:cNvPr id="7" name="Slide Number Placeholder 5"/>
          <p:cNvSpPr>
            <a:spLocks noGrp="1"/>
          </p:cNvSpPr>
          <p:nvPr>
            <p:ph type="sldNum" sz="quarter" idx="12"/>
          </p:nvPr>
        </p:nvSpPr>
        <p:spPr/>
        <p:txBody>
          <a:bodyPr/>
          <a:lstStyle>
            <a:lvl1pPr>
              <a:defRPr/>
            </a:lvl1pPr>
          </a:lstStyle>
          <a:p>
            <a:pPr>
              <a:defRPr/>
            </a:pPr>
            <a:fld id="{88454DE2-BAA1-4619-A10C-8529E71BEFE5}" type="slidenum">
              <a:rPr lang="en-US" altLang="en-US"/>
              <a:pPr>
                <a:defRPr/>
              </a:pPr>
              <a:t>‹#›</a:t>
            </a:fld>
            <a:endParaRPr lang="en-US" altLang="en-US"/>
          </a:p>
        </p:txBody>
      </p:sp>
    </p:spTree>
    <p:extLst>
      <p:ext uri="{BB962C8B-B14F-4D97-AF65-F5344CB8AC3E}">
        <p14:creationId xmlns:p14="http://schemas.microsoft.com/office/powerpoint/2010/main" val="339919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F08BD1D5-44BC-4B7D-8699-5BAD632F5E5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sp>
        <p:nvSpPr>
          <p:cNvPr id="6"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8" name="Chord 7"/>
          <p:cNvSpPr/>
          <p:nvPr userDrawn="1"/>
        </p:nvSpPr>
        <p:spPr>
          <a:xfrm rot="13320000">
            <a:off x="-465138" y="155575"/>
            <a:ext cx="987426" cy="987425"/>
          </a:xfrm>
          <a:prstGeom prst="chord">
            <a:avLst>
              <a:gd name="adj1" fmla="val 2700000"/>
              <a:gd name="adj2" fmla="val 13872841"/>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870C1DED-0233-4F48-9299-A139275232B7}" type="slidenum">
              <a:rPr lang="en-US" altLang="en-US"/>
              <a:pPr>
                <a:defRPr/>
              </a:pPr>
              <a:t>‹#›</a:t>
            </a:fld>
            <a:endParaRPr lang="en-US" altLang="en-US" dirty="0"/>
          </a:p>
        </p:txBody>
      </p:sp>
    </p:spTree>
    <p:extLst>
      <p:ext uri="{BB962C8B-B14F-4D97-AF65-F5344CB8AC3E}">
        <p14:creationId xmlns:p14="http://schemas.microsoft.com/office/powerpoint/2010/main" val="424723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IN" smtClean="0"/>
              <a:t>Copyright ©2017 Cengage Learning. All Rights Reserved. May not be scanned, copied or duplicated, or posted to a publicly accessible website, in whole or in part. </a:t>
            </a:r>
            <a:endParaRPr lang="en-US"/>
          </a:p>
        </p:txBody>
      </p:sp>
      <p:sp>
        <p:nvSpPr>
          <p:cNvPr id="6" name="Slide Number Placeholder 5"/>
          <p:cNvSpPr>
            <a:spLocks noGrp="1"/>
          </p:cNvSpPr>
          <p:nvPr>
            <p:ph type="sldNum" sz="quarter" idx="12"/>
          </p:nvPr>
        </p:nvSpPr>
        <p:spPr/>
        <p:txBody>
          <a:bodyPr/>
          <a:lstStyle>
            <a:lvl1pPr>
              <a:defRPr/>
            </a:lvl1pPr>
          </a:lstStyle>
          <a:p>
            <a:pPr>
              <a:defRPr/>
            </a:pPr>
            <a:fld id="{8FB261CB-9900-4249-9FA4-9DB346A6320C}" type="slidenum">
              <a:rPr lang="en-US" altLang="en-US"/>
              <a:pPr>
                <a:defRPr/>
              </a:pPr>
              <a:t>‹#›</a:t>
            </a:fld>
            <a:endParaRPr lang="en-US" altLang="en-US"/>
          </a:p>
        </p:txBody>
      </p:sp>
    </p:spTree>
    <p:extLst>
      <p:ext uri="{BB962C8B-B14F-4D97-AF65-F5344CB8AC3E}">
        <p14:creationId xmlns:p14="http://schemas.microsoft.com/office/powerpoint/2010/main" val="1405782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IN" smtClean="0"/>
              <a:t>Copyright ©2017 Cengage Learning. All Rights Reserved. May not be scanned, copied or duplicated, or posted to a publicly accessible website, in whole or in part. </a:t>
            </a:r>
            <a:endParaRPr lang="en-US"/>
          </a:p>
        </p:txBody>
      </p:sp>
      <p:sp>
        <p:nvSpPr>
          <p:cNvPr id="6" name="Slide Number Placeholder 5"/>
          <p:cNvSpPr>
            <a:spLocks noGrp="1"/>
          </p:cNvSpPr>
          <p:nvPr>
            <p:ph type="sldNum" sz="quarter" idx="12"/>
          </p:nvPr>
        </p:nvSpPr>
        <p:spPr/>
        <p:txBody>
          <a:bodyPr/>
          <a:lstStyle>
            <a:lvl1pPr>
              <a:defRPr/>
            </a:lvl1pPr>
          </a:lstStyle>
          <a:p>
            <a:pPr>
              <a:defRPr/>
            </a:pPr>
            <a:fld id="{9AAFC43A-9BEC-471A-8E1D-A97FB4893E4E}" type="slidenum">
              <a:rPr lang="en-US" altLang="en-US"/>
              <a:pPr>
                <a:defRPr/>
              </a:pPr>
              <a:t>‹#›</a:t>
            </a:fld>
            <a:endParaRPr lang="en-US" altLang="en-US"/>
          </a:p>
        </p:txBody>
      </p:sp>
    </p:spTree>
    <p:extLst>
      <p:ext uri="{BB962C8B-B14F-4D97-AF65-F5344CB8AC3E}">
        <p14:creationId xmlns:p14="http://schemas.microsoft.com/office/powerpoint/2010/main" val="2556460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97D9C579-C8A4-41DA-818B-526AAB94498E}"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181846D0-F5F4-4E3F-9033-D89D3C601F24}" type="slidenum">
              <a:rPr lang="en-US" altLang="en-US"/>
              <a:pPr>
                <a:defRPr/>
              </a:pPr>
              <a:t>‹#›</a:t>
            </a:fld>
            <a:endParaRPr lang="en-US" altLang="en-US"/>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13"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858379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A12CA59-AE8B-42A7-AF9F-74A28EFF1B9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sp>
        <p:nvSpPr>
          <p:cNvPr id="7" name="Rectangle 6"/>
          <p:cNvSpPr/>
          <p:nvPr userDrawn="1"/>
        </p:nvSpPr>
        <p:spPr>
          <a:xfrm>
            <a:off x="0" y="368300"/>
            <a:ext cx="2600325" cy="5842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TextBox 7"/>
          <p:cNvSpPr txBox="1">
            <a:spLocks noChangeArrowheads="1"/>
          </p:cNvSpPr>
          <p:nvPr userDrawn="1"/>
        </p:nvSpPr>
        <p:spPr bwMode="auto">
          <a:xfrm>
            <a:off x="1588" y="368300"/>
            <a:ext cx="1450975" cy="584200"/>
          </a:xfrm>
          <a:prstGeom prst="rect">
            <a:avLst/>
          </a:prstGeom>
          <a:solidFill>
            <a:srgbClr val="00A8A8"/>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2" name="Title 1"/>
          <p:cNvSpPr>
            <a:spLocks noGrp="1"/>
          </p:cNvSpPr>
          <p:nvPr>
            <p:ph type="title"/>
          </p:nvPr>
        </p:nvSpPr>
        <p:spPr>
          <a:xfrm>
            <a:off x="1452563" y="265595"/>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3BE3C35A-8201-4AFD-BF11-43340E107DF7}" type="slidenum">
              <a:rPr lang="en-US" altLang="en-US"/>
              <a:pPr>
                <a:defRPr/>
              </a:pPr>
              <a:t>‹#›</a:t>
            </a:fld>
            <a:endParaRPr lang="en-US" altLang="en-US"/>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13"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41325866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DBC4A8A-E22C-4DA2-AAD2-7FCFEC70E0D2}"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sp>
        <p:nvSpPr>
          <p:cNvPr id="7" name="Rectangle 6"/>
          <p:cNvSpPr/>
          <p:nvPr userDrawn="1"/>
        </p:nvSpPr>
        <p:spPr>
          <a:xfrm>
            <a:off x="0" y="368300"/>
            <a:ext cx="2600325" cy="5842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TextBox 7"/>
          <p:cNvSpPr txBox="1">
            <a:spLocks noChangeArrowheads="1"/>
          </p:cNvSpPr>
          <p:nvPr userDrawn="1"/>
        </p:nvSpPr>
        <p:spPr bwMode="auto">
          <a:xfrm>
            <a:off x="1588" y="368300"/>
            <a:ext cx="1450975" cy="584200"/>
          </a:xfrm>
          <a:prstGeom prst="rect">
            <a:avLst/>
          </a:prstGeom>
          <a:solidFill>
            <a:srgbClr val="00A8A8"/>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Figure</a:t>
            </a:r>
            <a:endParaRPr lang="en-US" altLang="en-US" sz="3200" b="1" i="1" dirty="0" smtClean="0">
              <a:solidFill>
                <a:schemeClr val="bg1"/>
              </a:solidFill>
              <a:latin typeface="Franklin Gothic Medium" pitchFamily="34" charset="0"/>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A1C5122F-748D-491C-A2E9-989090B2EB4A}" type="slidenum">
              <a:rPr lang="en-US" altLang="en-US"/>
              <a:pPr>
                <a:defRPr/>
              </a:pPr>
              <a:t>‹#›</a:t>
            </a:fld>
            <a:endParaRPr lang="en-US" altLang="en-US"/>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13"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33019125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AA45D5C-9126-419F-A4FF-23F939F7160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sp>
        <p:nvSpPr>
          <p:cNvPr id="7" name="Rectangle 6"/>
          <p:cNvSpPr/>
          <p:nvPr userDrawn="1"/>
        </p:nvSpPr>
        <p:spPr>
          <a:xfrm>
            <a:off x="0" y="368300"/>
            <a:ext cx="2590799" cy="5842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TextBox 7"/>
          <p:cNvSpPr txBox="1">
            <a:spLocks noChangeArrowheads="1"/>
          </p:cNvSpPr>
          <p:nvPr userDrawn="1"/>
        </p:nvSpPr>
        <p:spPr bwMode="auto">
          <a:xfrm>
            <a:off x="1588" y="368300"/>
            <a:ext cx="1430337" cy="584200"/>
          </a:xfrm>
          <a:prstGeom prst="rect">
            <a:avLst/>
          </a:prstGeom>
          <a:solidFill>
            <a:srgbClr val="00A8A8"/>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Exhibit</a:t>
            </a:r>
            <a:endParaRPr lang="en-US" altLang="en-US" sz="3200" b="1" i="1" dirty="0" smtClean="0">
              <a:solidFill>
                <a:schemeClr val="bg1"/>
              </a:solidFill>
              <a:latin typeface="Franklin Gothic Medium" pitchFamily="34" charset="0"/>
            </a:endParaRPr>
          </a:p>
        </p:txBody>
      </p:sp>
      <p:sp>
        <p:nvSpPr>
          <p:cNvPr id="2" name="Title 1"/>
          <p:cNvSpPr>
            <a:spLocks noGrp="1"/>
          </p:cNvSpPr>
          <p:nvPr>
            <p:ph type="title"/>
          </p:nvPr>
        </p:nvSpPr>
        <p:spPr>
          <a:xfrm>
            <a:off x="1434200" y="365267"/>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8B71EB1A-BF2A-497D-B9B1-C602FBA5A9C4}" type="slidenum">
              <a:rPr lang="en-US" altLang="en-US"/>
              <a:pPr>
                <a:defRPr/>
              </a:pPr>
              <a:t>‹#›</a:t>
            </a:fld>
            <a:endParaRPr lang="en-US" altLang="en-US"/>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13"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40061898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Oval 5"/>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rtl="0" eaLnBrk="1" fontAlgn="base" hangingPunct="1">
              <a:spcBef>
                <a:spcPct val="0"/>
              </a:spcBef>
              <a:spcAft>
                <a:spcPct val="0"/>
              </a:spcAft>
              <a:defRPr/>
            </a:pPr>
            <a:r>
              <a:rPr lang="en-US" altLang="en-US" sz="3200" kern="1200" dirty="0" smtClean="0">
                <a:solidFill>
                  <a:srgbClr val="B00027"/>
                </a:solidFill>
                <a:latin typeface="Arial Narrow" pitchFamily="34" charset="0"/>
                <a:ea typeface="ＭＳ Ｐゴシック" pitchFamily="34" charset="-128"/>
                <a:cs typeface="+mn-cs"/>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F48135C-C9F8-4C3A-85EB-85F61BBF7160}"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4"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15"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3"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Tree>
    <p:extLst>
      <p:ext uri="{BB962C8B-B14F-4D97-AF65-F5344CB8AC3E}">
        <p14:creationId xmlns:p14="http://schemas.microsoft.com/office/powerpoint/2010/main" val="34616918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02E8FCD-56BC-4132-A9AF-8F1FC537067D}"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sp>
        <p:nvSpPr>
          <p:cNvPr id="10" name="TextBox 9"/>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chemeClr val="tx2"/>
                </a:solidFill>
                <a:latin typeface="Arial Narrow" pitchFamily="34" charset="0"/>
              </a:rPr>
              <a:t>LEARNING OUTCOMES </a:t>
            </a:r>
            <a:r>
              <a:rPr lang="en-US" altLang="en-US" sz="2000" i="1" dirty="0" smtClean="0">
                <a:solidFill>
                  <a:schemeClr val="tx2"/>
                </a:solidFill>
                <a:latin typeface="Arial Narrow" pitchFamily="34" charset="0"/>
              </a:rPr>
              <a:t>(continued)</a:t>
            </a: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3"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14"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Tree>
    <p:extLst>
      <p:ext uri="{BB962C8B-B14F-4D97-AF65-F5344CB8AC3E}">
        <p14:creationId xmlns:p14="http://schemas.microsoft.com/office/powerpoint/2010/main" val="685364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Oval 5"/>
          <p:cNvSpPr/>
          <p:nvPr userDrawn="1"/>
        </p:nvSpPr>
        <p:spPr>
          <a:xfrm>
            <a:off x="1001713" y="250825"/>
            <a:ext cx="890587" cy="890588"/>
          </a:xfrm>
          <a:prstGeom prst="ellipse">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C83A210-B535-4D62-B0DD-70C3ABD581E5}"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smtClean="0">
              <a:solidFill>
                <a:srgbClr val="000000"/>
              </a:solidFill>
              <a:latin typeface="Calibri" panose="020F0502020204030204" pitchFamily="34" charset="0"/>
              <a:cs typeface="Arial" panose="020B0604020202020204" pitchFamily="34" charset="0"/>
            </a:endParaRPr>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4"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MKTG11 | CH1</a:t>
            </a:r>
            <a:endParaRPr lang="en-US" b="1" dirty="0">
              <a:solidFill>
                <a:srgbClr val="000000"/>
              </a:solidFill>
            </a:endParaRPr>
          </a:p>
        </p:txBody>
      </p:sp>
      <p:sp>
        <p:nvSpPr>
          <p:cNvPr id="15"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0" name="Content Placeholder 9"/>
          <p:cNvSpPr>
            <a:spLocks noGrp="1"/>
          </p:cNvSpPr>
          <p:nvPr>
            <p:ph sz="quarter" idx="11"/>
          </p:nvPr>
        </p:nvSpPr>
        <p:spPr>
          <a:xfrm>
            <a:off x="1233488" y="1293399"/>
            <a:ext cx="3670300" cy="50806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6" name="Content Placeholder 9"/>
          <p:cNvSpPr>
            <a:spLocks noGrp="1"/>
          </p:cNvSpPr>
          <p:nvPr>
            <p:ph sz="quarter" idx="12"/>
          </p:nvPr>
        </p:nvSpPr>
        <p:spPr>
          <a:xfrm>
            <a:off x="5125363" y="1293298"/>
            <a:ext cx="3670300" cy="50806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3"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Tree>
    <p:extLst>
      <p:ext uri="{BB962C8B-B14F-4D97-AF65-F5344CB8AC3E}">
        <p14:creationId xmlns:p14="http://schemas.microsoft.com/office/powerpoint/2010/main" val="20516345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r>
              <a:rPr lang="en-IN" smtClean="0"/>
              <a:t>Copyright ©2017 Cengage Learning. All Rights Reserved. May not be scanned, copied or duplicated, or posted to a publicly accessible website, in whole or in part.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54247607-31BF-4B89-9E27-46659A951BA5}" type="slidenum">
              <a:rPr lang="en-US" altLang="en-US"/>
              <a:pPr>
                <a:defRPr/>
              </a:pPr>
              <a:t>‹#›</a:t>
            </a:fld>
            <a:endParaRPr lang="en-US" altLang="en-US"/>
          </a:p>
        </p:txBody>
      </p:sp>
    </p:spTree>
    <p:extLst>
      <p:ext uri="{BB962C8B-B14F-4D97-AF65-F5344CB8AC3E}">
        <p14:creationId xmlns:p14="http://schemas.microsoft.com/office/powerpoint/2010/main" val="2074416820"/>
      </p:ext>
    </p:extLst>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15" r:id="rId10"/>
    <p:sldLayoutId id="2147484403" r:id="rId11"/>
    <p:sldLayoutId id="2147484404" r:id="rId12"/>
    <p:sldLayoutId id="2147484405" r:id="rId13"/>
    <p:sldLayoutId id="2147484406" r:id="rId14"/>
    <p:sldLayoutId id="2147484407" r:id="rId15"/>
    <p:sldLayoutId id="2147484408" r:id="rId16"/>
    <p:sldLayoutId id="2147484409" r:id="rId17"/>
    <p:sldLayoutId id="2147484410" r:id="rId18"/>
    <p:sldLayoutId id="2147484411" r:id="rId19"/>
    <p:sldLayoutId id="2147484412" r:id="rId20"/>
    <p:sldLayoutId id="2147484413" r:id="rId21"/>
    <p:sldLayoutId id="2147484414" r:id="rId22"/>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idx="4294967295"/>
          </p:nvPr>
        </p:nvSpPr>
        <p:spPr>
          <a:xfrm>
            <a:off x="0" y="2041525"/>
            <a:ext cx="3657600" cy="1143000"/>
          </a:xfrm>
        </p:spPr>
        <p:txBody>
          <a:bodyPr/>
          <a:lstStyle/>
          <a:p>
            <a:pPr>
              <a:defRPr/>
            </a:pPr>
            <a:r>
              <a:rPr lang="en-US" dirty="0">
                <a:solidFill>
                  <a:srgbClr val="EE312D"/>
                </a:solidFill>
                <a:effectLst>
                  <a:outerShdw blurRad="38100" dist="38100" dir="2700000" algn="tl">
                    <a:srgbClr val="000000">
                      <a:alpha val="43137"/>
                    </a:srgbClr>
                  </a:outerShdw>
                </a:effectLst>
                <a:ea typeface="MS PGothic" pitchFamily="34" charset="-128"/>
              </a:rPr>
              <a:t>Chapter 1</a:t>
            </a:r>
            <a:br>
              <a:rPr lang="en-US" dirty="0">
                <a:solidFill>
                  <a:srgbClr val="EE312D"/>
                </a:solidFill>
                <a:effectLst>
                  <a:outerShdw blurRad="38100" dist="38100" dir="2700000" algn="tl">
                    <a:srgbClr val="000000">
                      <a:alpha val="43137"/>
                    </a:srgbClr>
                  </a:outerShdw>
                </a:effectLst>
                <a:ea typeface="MS PGothic" pitchFamily="34" charset="-128"/>
              </a:rPr>
            </a:br>
            <a:r>
              <a:rPr lang="en-US" dirty="0">
                <a:effectLst>
                  <a:outerShdw blurRad="38100" dist="38100" dir="2700000" algn="tl">
                    <a:srgbClr val="000000">
                      <a:alpha val="43137"/>
                    </a:srgbClr>
                  </a:outerShdw>
                </a:effectLst>
                <a:ea typeface="MS PGothic" pitchFamily="34" charset="-128"/>
              </a:rPr>
              <a:t>An Overview of Marketing</a:t>
            </a:r>
            <a:br>
              <a:rPr lang="en-US" dirty="0">
                <a:effectLst>
                  <a:outerShdw blurRad="38100" dist="38100" dir="2700000" algn="tl">
                    <a:srgbClr val="000000">
                      <a:alpha val="43137"/>
                    </a:srgbClr>
                  </a:outerShdw>
                </a:effectLst>
                <a:ea typeface="MS PGothic" pitchFamily="34" charset="-128"/>
              </a:rPr>
            </a:br>
            <a:endParaRPr lang="en-IN" dirty="0"/>
          </a:p>
        </p:txBody>
      </p:sp>
      <p:sp>
        <p:nvSpPr>
          <p:cNvPr id="4" name="Footer Placeholder 3"/>
          <p:cNvSpPr>
            <a:spLocks noGrp="1"/>
          </p:cNvSpPr>
          <p:nvPr>
            <p:ph type="ftr" sz="quarter" idx="10"/>
          </p:nvPr>
        </p:nvSpPr>
        <p:spPr/>
        <p:txBody>
          <a:bodyPr/>
          <a:lstStyle/>
          <a:p>
            <a:pPr>
              <a:defRPr/>
            </a:pPr>
            <a:r>
              <a:rPr lang="en-US" dirty="0" smtClean="0"/>
              <a:t>Copyright ©2017 Cengage Learning. All Rights Reserved. May not be scanned, copied or duplicated, or posted to a publicly accessible website, in whole or in part. </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Firm’s Primary </a:t>
            </a:r>
            <a:r>
              <a:rPr lang="en-US" dirty="0"/>
              <a:t>Goals</a:t>
            </a:r>
            <a:endParaRPr lang="en-IN" dirty="0"/>
          </a:p>
        </p:txBody>
      </p:sp>
      <p:sp>
        <p:nvSpPr>
          <p:cNvPr id="3" name="Content Placeholder 2"/>
          <p:cNvSpPr>
            <a:spLocks noGrp="1"/>
          </p:cNvSpPr>
          <p:nvPr>
            <p:ph idx="1"/>
          </p:nvPr>
        </p:nvSpPr>
        <p:spPr/>
        <p:txBody>
          <a:bodyPr/>
          <a:lstStyle/>
          <a:p>
            <a:pPr eaLnBrk="1" hangingPunct="1">
              <a:buSzPct val="95000"/>
              <a:buFontTx/>
              <a:buChar char="•"/>
            </a:pPr>
            <a:r>
              <a:rPr lang="en-US" altLang="en-US" dirty="0"/>
              <a:t>S</a:t>
            </a:r>
            <a:r>
              <a:rPr lang="en-US" altLang="en-US" dirty="0" smtClean="0"/>
              <a:t>ales-oriented organizations </a:t>
            </a:r>
          </a:p>
          <a:p>
            <a:pPr lvl="1" eaLnBrk="1" hangingPunct="1">
              <a:buSzPct val="95000"/>
              <a:buFontTx/>
              <a:buChar char="•"/>
            </a:pPr>
            <a:r>
              <a:rPr lang="en-US" altLang="en-US" dirty="0"/>
              <a:t>S</a:t>
            </a:r>
            <a:r>
              <a:rPr lang="en-US" altLang="en-US" dirty="0" smtClean="0"/>
              <a:t>eek </a:t>
            </a:r>
            <a:r>
              <a:rPr lang="en-US" altLang="en-US" dirty="0"/>
              <a:t>to achieve profitability through sales </a:t>
            </a:r>
            <a:r>
              <a:rPr lang="en-US" altLang="en-US" dirty="0" smtClean="0"/>
              <a:t>volume</a:t>
            </a:r>
          </a:p>
          <a:p>
            <a:pPr lvl="1" eaLnBrk="1" hangingPunct="1">
              <a:buSzPct val="95000"/>
              <a:buFontTx/>
              <a:buChar char="•"/>
            </a:pPr>
            <a:r>
              <a:rPr lang="en-US" altLang="en-US" dirty="0" smtClean="0"/>
              <a:t>Make </a:t>
            </a:r>
            <a:r>
              <a:rPr lang="en-US" altLang="en-US" dirty="0"/>
              <a:t>a profit by creating customer value, providing customer satisfaction, and building long-term relationships with </a:t>
            </a:r>
            <a:r>
              <a:rPr lang="en-US" altLang="en-US" dirty="0" smtClean="0"/>
              <a:t>customers</a:t>
            </a:r>
          </a:p>
          <a:p>
            <a:r>
              <a:rPr lang="en-IN" dirty="0" smtClean="0"/>
              <a:t>Market-oriented</a:t>
            </a:r>
            <a:r>
              <a:rPr lang="en-IN" dirty="0"/>
              <a:t> </a:t>
            </a:r>
            <a:r>
              <a:rPr lang="en-IN" dirty="0" smtClean="0"/>
              <a:t>organizations</a:t>
            </a:r>
          </a:p>
          <a:p>
            <a:pPr lvl="1"/>
            <a:r>
              <a:rPr lang="en-IN" altLang="en-US" dirty="0" smtClean="0"/>
              <a:t>Make </a:t>
            </a:r>
            <a:r>
              <a:rPr lang="en-IN" altLang="en-US" dirty="0"/>
              <a:t>a profit by creating </a:t>
            </a:r>
            <a:r>
              <a:rPr lang="en-IN" altLang="en-US" dirty="0" smtClean="0"/>
              <a:t>customer value</a:t>
            </a:r>
            <a:r>
              <a:rPr lang="en-IN" altLang="en-US" dirty="0"/>
              <a:t>, providing customer satisfaction, and </a:t>
            </a:r>
            <a:r>
              <a:rPr lang="en-IN" altLang="en-US" dirty="0" smtClean="0"/>
              <a:t>building long-term </a:t>
            </a:r>
            <a:r>
              <a:rPr lang="en-IN" altLang="en-US" dirty="0"/>
              <a:t>relationships with customers</a:t>
            </a:r>
            <a:endParaRPr lang="en-US" altLang="en-US" dirty="0" smtClean="0"/>
          </a:p>
          <a:p>
            <a:endParaRPr lang="en-IN" dirty="0"/>
          </a:p>
        </p:txBody>
      </p:sp>
      <p:sp>
        <p:nvSpPr>
          <p:cNvPr id="6"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3</a:t>
            </a:r>
            <a:endParaRPr lang="en-IN" altLang="en-US" sz="2000" dirty="0">
              <a:latin typeface="Franklin Gothic Medium" panose="020B0603020102020204" pitchFamily="34" charset="0"/>
            </a:endParaRPr>
          </a:p>
        </p:txBody>
      </p:sp>
    </p:spTree>
    <p:extLst>
      <p:ext uri="{BB962C8B-B14F-4D97-AF65-F5344CB8AC3E}">
        <p14:creationId xmlns:p14="http://schemas.microsoft.com/office/powerpoint/2010/main" val="3569494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Tools the Organization Uses to Achieve Its Goals</a:t>
            </a:r>
            <a:endParaRPr lang="en-IN" dirty="0"/>
          </a:p>
        </p:txBody>
      </p:sp>
      <p:sp>
        <p:nvSpPr>
          <p:cNvPr id="3" name="Content Placeholder 2"/>
          <p:cNvSpPr>
            <a:spLocks noGrp="1"/>
          </p:cNvSpPr>
          <p:nvPr>
            <p:ph idx="1"/>
          </p:nvPr>
        </p:nvSpPr>
        <p:spPr/>
        <p:txBody>
          <a:bodyPr/>
          <a:lstStyle/>
          <a:p>
            <a:pPr eaLnBrk="1" hangingPunct="1">
              <a:buSzPct val="95000"/>
              <a:buFontTx/>
              <a:buChar char="•"/>
            </a:pPr>
            <a:r>
              <a:rPr lang="en-US" altLang="en-US" dirty="0"/>
              <a:t>Sales-oriented organizations </a:t>
            </a:r>
            <a:endParaRPr lang="en-US" altLang="en-US" dirty="0" smtClean="0"/>
          </a:p>
          <a:p>
            <a:pPr lvl="1" eaLnBrk="1" hangingPunct="1">
              <a:buSzPct val="95000"/>
              <a:buFontTx/>
              <a:buChar char="•"/>
            </a:pPr>
            <a:r>
              <a:rPr lang="en-US" altLang="en-US" dirty="0"/>
              <a:t>S</a:t>
            </a:r>
            <a:r>
              <a:rPr lang="en-US" altLang="en-US" dirty="0" smtClean="0"/>
              <a:t>eek </a:t>
            </a:r>
            <a:r>
              <a:rPr lang="en-US" altLang="en-US" dirty="0"/>
              <a:t>to generate sales volume through intensive promotional activities</a:t>
            </a:r>
          </a:p>
          <a:p>
            <a:pPr eaLnBrk="1" hangingPunct="1">
              <a:buSzPct val="95000"/>
              <a:buFontTx/>
              <a:buChar char="•"/>
            </a:pPr>
            <a:r>
              <a:rPr lang="en-US" altLang="en-US" dirty="0"/>
              <a:t>Market-oriented </a:t>
            </a:r>
            <a:r>
              <a:rPr lang="en-US" altLang="en-US" dirty="0" smtClean="0"/>
              <a:t>organizations</a:t>
            </a:r>
          </a:p>
          <a:p>
            <a:pPr lvl="1" eaLnBrk="1" hangingPunct="1">
              <a:buSzPct val="95000"/>
              <a:buFontTx/>
              <a:buChar char="•"/>
            </a:pPr>
            <a:r>
              <a:rPr lang="en-US" altLang="en-US" dirty="0" smtClean="0"/>
              <a:t>Recognize </a:t>
            </a:r>
            <a:r>
              <a:rPr lang="en-US" altLang="en-US" dirty="0"/>
              <a:t>that promotion decisions are only one of four basic marketing mix decisions that must be made</a:t>
            </a:r>
          </a:p>
          <a:p>
            <a:endParaRPr lang="en-IN" dirty="0"/>
          </a:p>
        </p:txBody>
      </p:sp>
      <p:sp>
        <p:nvSpPr>
          <p:cNvPr id="6"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3</a:t>
            </a:r>
            <a:endParaRPr lang="en-IN" altLang="en-US" sz="2000" dirty="0">
              <a:latin typeface="Franklin Gothic Medium" panose="020B0603020102020204" pitchFamily="34" charset="0"/>
            </a:endParaRPr>
          </a:p>
        </p:txBody>
      </p:sp>
    </p:spTree>
    <p:extLst>
      <p:ext uri="{BB962C8B-B14F-4D97-AF65-F5344CB8AC3E}">
        <p14:creationId xmlns:p14="http://schemas.microsoft.com/office/powerpoint/2010/main" val="142677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a typeface="MS PGothic" pitchFamily="34" charset="-128"/>
              </a:rPr>
              <a:t/>
            </a:r>
            <a:br>
              <a:rPr lang="en-US" dirty="0" smtClean="0">
                <a:ea typeface="MS PGothic" pitchFamily="34" charset="-128"/>
              </a:rPr>
            </a:br>
            <a:r>
              <a:rPr lang="en-US" sz="3600" dirty="0" smtClean="0">
                <a:ea typeface="MS PGothic" pitchFamily="34" charset="-128"/>
              </a:rPr>
              <a:t>Why </a:t>
            </a:r>
            <a:r>
              <a:rPr lang="en-US" sz="3600" dirty="0">
                <a:ea typeface="MS PGothic" pitchFamily="34" charset="-128"/>
              </a:rPr>
              <a:t>Study Marketing?</a:t>
            </a:r>
            <a:r>
              <a:rPr lang="en-US" dirty="0">
                <a:ea typeface="MS PGothic" pitchFamily="34" charset="-128"/>
              </a:rPr>
              <a:t/>
            </a:r>
            <a:br>
              <a:rPr lang="en-US" dirty="0">
                <a:ea typeface="MS PGothic" pitchFamily="34" charset="-128"/>
              </a:rPr>
            </a:br>
            <a:endParaRPr lang="en-IN" dirty="0"/>
          </a:p>
        </p:txBody>
      </p:sp>
      <p:grpSp>
        <p:nvGrpSpPr>
          <p:cNvPr id="5" name="Group 34" descr="This image consists of three circles partially overlapping each other, and a plus symbol partially overlapping the third circle. The three circles are placed in two rows. In the first row, the first circle is labeled important to society. In the second row, the circles are labeled important to business and good career opportunities. The plus symbol is labeled marketing affects you every day." title="Why Study Marketing?"/>
          <p:cNvGrpSpPr>
            <a:grpSpLocks/>
          </p:cNvGrpSpPr>
          <p:nvPr/>
        </p:nvGrpSpPr>
        <p:grpSpPr bwMode="auto">
          <a:xfrm>
            <a:off x="2057400" y="1828800"/>
            <a:ext cx="5678488" cy="3962400"/>
            <a:chOff x="1680" y="1200"/>
            <a:chExt cx="3577" cy="2496"/>
          </a:xfrm>
        </p:grpSpPr>
        <p:sp>
          <p:nvSpPr>
            <p:cNvPr id="6" name="Oval 22"/>
            <p:cNvSpPr>
              <a:spLocks noChangeArrowheads="1"/>
            </p:cNvSpPr>
            <p:nvPr/>
          </p:nvSpPr>
          <p:spPr bwMode="auto">
            <a:xfrm>
              <a:off x="2112" y="1200"/>
              <a:ext cx="1488" cy="1440"/>
            </a:xfrm>
            <a:prstGeom prst="ellipse">
              <a:avLst/>
            </a:prstGeom>
            <a:solidFill>
              <a:srgbClr val="00A8A8">
                <a:alpha val="45882"/>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800">
                <a:latin typeface="Arial" panose="020B0604020202020204" pitchFamily="34" charset="0"/>
              </a:endParaRPr>
            </a:p>
          </p:txBody>
        </p:sp>
        <p:sp>
          <p:nvSpPr>
            <p:cNvPr id="9" name="Text Box 27"/>
            <p:cNvSpPr txBox="1">
              <a:spLocks noChangeArrowheads="1"/>
            </p:cNvSpPr>
            <p:nvPr/>
          </p:nvSpPr>
          <p:spPr bwMode="auto">
            <a:xfrm>
              <a:off x="2438" y="1378"/>
              <a:ext cx="80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dirty="0">
                  <a:solidFill>
                    <a:schemeClr val="tx2"/>
                  </a:solidFill>
                  <a:latin typeface="+mn-lt"/>
                </a:rPr>
                <a:t>Important to Society</a:t>
              </a:r>
            </a:p>
          </p:txBody>
        </p:sp>
        <p:sp>
          <p:nvSpPr>
            <p:cNvPr id="7" name="Oval 25"/>
            <p:cNvSpPr>
              <a:spLocks noChangeArrowheads="1"/>
            </p:cNvSpPr>
            <p:nvPr/>
          </p:nvSpPr>
          <p:spPr bwMode="auto">
            <a:xfrm>
              <a:off x="2640" y="2016"/>
              <a:ext cx="1488" cy="1440"/>
            </a:xfrm>
            <a:prstGeom prst="ellipse">
              <a:avLst/>
            </a:prstGeom>
            <a:solidFill>
              <a:srgbClr val="00A8A8">
                <a:alpha val="45882"/>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800">
                <a:latin typeface="Arial" panose="020B0604020202020204" pitchFamily="34" charset="0"/>
              </a:endParaRPr>
            </a:p>
          </p:txBody>
        </p:sp>
        <p:sp>
          <p:nvSpPr>
            <p:cNvPr id="13" name="Text Box 32"/>
            <p:cNvSpPr txBox="1">
              <a:spLocks noChangeArrowheads="1"/>
            </p:cNvSpPr>
            <p:nvPr/>
          </p:nvSpPr>
          <p:spPr bwMode="auto">
            <a:xfrm>
              <a:off x="3072" y="2496"/>
              <a:ext cx="9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dirty="0">
                  <a:solidFill>
                    <a:schemeClr val="tx2"/>
                  </a:solidFill>
                  <a:latin typeface="+mn-lt"/>
                </a:rPr>
                <a:t>Good Career Opportunities</a:t>
              </a:r>
            </a:p>
          </p:txBody>
        </p:sp>
        <p:sp>
          <p:nvSpPr>
            <p:cNvPr id="8" name="Oval 26"/>
            <p:cNvSpPr>
              <a:spLocks noChangeArrowheads="1"/>
            </p:cNvSpPr>
            <p:nvPr/>
          </p:nvSpPr>
          <p:spPr bwMode="auto">
            <a:xfrm>
              <a:off x="1680" y="2016"/>
              <a:ext cx="1488" cy="1440"/>
            </a:xfrm>
            <a:prstGeom prst="ellipse">
              <a:avLst/>
            </a:prstGeom>
            <a:solidFill>
              <a:srgbClr val="00A8A8">
                <a:alpha val="45882"/>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800">
                <a:latin typeface="Arial" panose="020B0604020202020204" pitchFamily="34" charset="0"/>
              </a:endParaRPr>
            </a:p>
          </p:txBody>
        </p:sp>
        <p:sp>
          <p:nvSpPr>
            <p:cNvPr id="10" name="Text Box 28"/>
            <p:cNvSpPr txBox="1">
              <a:spLocks noChangeArrowheads="1"/>
            </p:cNvSpPr>
            <p:nvPr/>
          </p:nvSpPr>
          <p:spPr bwMode="auto">
            <a:xfrm>
              <a:off x="1781" y="2530"/>
              <a:ext cx="85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dirty="0">
                  <a:solidFill>
                    <a:schemeClr val="tx2"/>
                  </a:solidFill>
                  <a:latin typeface="+mn-lt"/>
                </a:rPr>
                <a:t>Important to Business</a:t>
              </a:r>
            </a:p>
          </p:txBody>
        </p:sp>
        <p:sp>
          <p:nvSpPr>
            <p:cNvPr id="11" name="AutoShape 30"/>
            <p:cNvSpPr>
              <a:spLocks noChangeArrowheads="1"/>
            </p:cNvSpPr>
            <p:nvPr/>
          </p:nvSpPr>
          <p:spPr bwMode="auto">
            <a:xfrm>
              <a:off x="3840" y="2832"/>
              <a:ext cx="192" cy="864"/>
            </a:xfrm>
            <a:prstGeom prst="flowChartProcess">
              <a:avLst/>
            </a:prstGeom>
            <a:solidFill>
              <a:srgbClr val="00AFD7">
                <a:alpha val="4784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800">
                <a:latin typeface="Arial" panose="020B0604020202020204" pitchFamily="34" charset="0"/>
              </a:endParaRPr>
            </a:p>
          </p:txBody>
        </p:sp>
        <p:sp>
          <p:nvSpPr>
            <p:cNvPr id="12" name="AutoShape 31"/>
            <p:cNvSpPr>
              <a:spLocks noChangeArrowheads="1"/>
            </p:cNvSpPr>
            <p:nvPr/>
          </p:nvSpPr>
          <p:spPr bwMode="auto">
            <a:xfrm rot="-5400000">
              <a:off x="3840" y="2832"/>
              <a:ext cx="192" cy="864"/>
            </a:xfrm>
            <a:prstGeom prst="flowChartProcess">
              <a:avLst/>
            </a:prstGeom>
            <a:solidFill>
              <a:srgbClr val="00AFD7">
                <a:alpha val="4784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800">
                <a:latin typeface="Arial" panose="020B0604020202020204" pitchFamily="34" charset="0"/>
              </a:endParaRPr>
            </a:p>
          </p:txBody>
        </p:sp>
        <p:sp>
          <p:nvSpPr>
            <p:cNvPr id="14" name="Text Box 33"/>
            <p:cNvSpPr txBox="1">
              <a:spLocks noChangeArrowheads="1"/>
            </p:cNvSpPr>
            <p:nvPr/>
          </p:nvSpPr>
          <p:spPr bwMode="auto">
            <a:xfrm>
              <a:off x="3893" y="3179"/>
              <a:ext cx="136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dirty="0">
                  <a:solidFill>
                    <a:schemeClr val="tx2"/>
                  </a:solidFill>
                  <a:latin typeface="+mn-lt"/>
                </a:rPr>
                <a:t>Marketing affects you every day!</a:t>
              </a:r>
            </a:p>
          </p:txBody>
        </p:sp>
      </p:grpSp>
      <p:sp>
        <p:nvSpPr>
          <p:cNvPr id="16"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4</a:t>
            </a:r>
            <a:endParaRPr lang="en-IN" altLang="en-US" sz="2000" dirty="0">
              <a:latin typeface="Franklin Gothic Medium" panose="020B0603020102020204" pitchFamily="34" charset="0"/>
            </a:endParaRPr>
          </a:p>
        </p:txBody>
      </p:sp>
    </p:spTree>
    <p:extLst>
      <p:ext uri="{BB962C8B-B14F-4D97-AF65-F5344CB8AC3E}">
        <p14:creationId xmlns:p14="http://schemas.microsoft.com/office/powerpoint/2010/main" val="242253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solidFill>
                  <a:srgbClr val="C00000"/>
                </a:solidFill>
              </a:rPr>
              <a:t>Key Terms</a:t>
            </a:r>
            <a:endParaRPr lang="en-IN" dirty="0">
              <a:solidFill>
                <a:srgbClr val="C00000"/>
              </a:solidFill>
            </a:endParaRPr>
          </a:p>
        </p:txBody>
      </p:sp>
      <p:sp>
        <p:nvSpPr>
          <p:cNvPr id="2" name="Content Placeholder 1"/>
          <p:cNvSpPr>
            <a:spLocks noGrp="1"/>
          </p:cNvSpPr>
          <p:nvPr>
            <p:ph sz="quarter" idx="11"/>
          </p:nvPr>
        </p:nvSpPr>
        <p:spPr/>
        <p:txBody>
          <a:bodyPr/>
          <a:lstStyle/>
          <a:p>
            <a:pPr>
              <a:lnSpc>
                <a:spcPct val="90000"/>
              </a:lnSpc>
              <a:buClr>
                <a:srgbClr val="C00000"/>
              </a:buClr>
            </a:pPr>
            <a:r>
              <a:rPr lang="en-IN" sz="2800" dirty="0">
                <a:solidFill>
                  <a:schemeClr val="tx2"/>
                </a:solidFill>
              </a:rPr>
              <a:t>Marketing</a:t>
            </a:r>
          </a:p>
          <a:p>
            <a:pPr>
              <a:lnSpc>
                <a:spcPct val="90000"/>
              </a:lnSpc>
              <a:buClr>
                <a:srgbClr val="C00000"/>
              </a:buClr>
            </a:pPr>
            <a:r>
              <a:rPr lang="en-IN" sz="2800" dirty="0">
                <a:solidFill>
                  <a:schemeClr val="tx2"/>
                </a:solidFill>
              </a:rPr>
              <a:t>Exchange</a:t>
            </a:r>
          </a:p>
          <a:p>
            <a:pPr>
              <a:lnSpc>
                <a:spcPct val="90000"/>
              </a:lnSpc>
              <a:buClr>
                <a:srgbClr val="C00000"/>
              </a:buClr>
            </a:pPr>
            <a:r>
              <a:rPr lang="en-IN" sz="2800" dirty="0">
                <a:solidFill>
                  <a:schemeClr val="tx2"/>
                </a:solidFill>
              </a:rPr>
              <a:t>Production orientation</a:t>
            </a:r>
          </a:p>
          <a:p>
            <a:pPr>
              <a:lnSpc>
                <a:spcPct val="90000"/>
              </a:lnSpc>
              <a:buClr>
                <a:srgbClr val="C00000"/>
              </a:buClr>
            </a:pPr>
            <a:r>
              <a:rPr lang="en-IN" sz="2800" dirty="0">
                <a:solidFill>
                  <a:schemeClr val="tx2"/>
                </a:solidFill>
              </a:rPr>
              <a:t>Sales orientation</a:t>
            </a:r>
          </a:p>
          <a:p>
            <a:pPr>
              <a:lnSpc>
                <a:spcPct val="90000"/>
              </a:lnSpc>
              <a:buClr>
                <a:srgbClr val="C00000"/>
              </a:buClr>
            </a:pPr>
            <a:r>
              <a:rPr lang="en-IN" sz="2800" dirty="0">
                <a:solidFill>
                  <a:schemeClr val="tx2"/>
                </a:solidFill>
              </a:rPr>
              <a:t>Marketing concept</a:t>
            </a:r>
          </a:p>
          <a:p>
            <a:pPr>
              <a:lnSpc>
                <a:spcPct val="90000"/>
              </a:lnSpc>
              <a:buClr>
                <a:srgbClr val="C00000"/>
              </a:buClr>
            </a:pPr>
            <a:r>
              <a:rPr lang="en-IN" sz="2800" dirty="0">
                <a:solidFill>
                  <a:schemeClr val="tx2"/>
                </a:solidFill>
              </a:rPr>
              <a:t>Market orientation</a:t>
            </a:r>
          </a:p>
          <a:p>
            <a:pPr>
              <a:lnSpc>
                <a:spcPct val="90000"/>
              </a:lnSpc>
              <a:buClr>
                <a:srgbClr val="C00000"/>
              </a:buClr>
            </a:pPr>
            <a:r>
              <a:rPr lang="en-IN" sz="2800" dirty="0">
                <a:solidFill>
                  <a:schemeClr val="tx2"/>
                </a:solidFill>
              </a:rPr>
              <a:t>Societal orientation</a:t>
            </a:r>
          </a:p>
          <a:p>
            <a:pPr>
              <a:lnSpc>
                <a:spcPct val="90000"/>
              </a:lnSpc>
              <a:buClr>
                <a:srgbClr val="C00000"/>
              </a:buClr>
            </a:pPr>
            <a:r>
              <a:rPr lang="en-IN" sz="2800" dirty="0">
                <a:solidFill>
                  <a:schemeClr val="tx2"/>
                </a:solidFill>
              </a:rPr>
              <a:t>Societal marketing orientation </a:t>
            </a:r>
            <a:endParaRPr lang="en-IN" sz="2800" dirty="0" smtClean="0">
              <a:solidFill>
                <a:schemeClr val="tx2"/>
              </a:solidFill>
            </a:endParaRPr>
          </a:p>
          <a:p>
            <a:pPr>
              <a:lnSpc>
                <a:spcPct val="90000"/>
              </a:lnSpc>
              <a:buClr>
                <a:srgbClr val="C00000"/>
              </a:buClr>
            </a:pPr>
            <a:r>
              <a:rPr lang="en-IN" sz="2800" dirty="0">
                <a:solidFill>
                  <a:schemeClr val="tx2"/>
                </a:solidFill>
              </a:rPr>
              <a:t>Customer </a:t>
            </a:r>
            <a:r>
              <a:rPr lang="en-IN" sz="2800" dirty="0" smtClean="0">
                <a:solidFill>
                  <a:schemeClr val="tx2"/>
                </a:solidFill>
              </a:rPr>
              <a:t>value</a:t>
            </a:r>
            <a:endParaRPr lang="en-IN" sz="2800" dirty="0">
              <a:solidFill>
                <a:schemeClr val="tx2"/>
              </a:solidFill>
            </a:endParaRPr>
          </a:p>
          <a:p>
            <a:pPr>
              <a:buClr>
                <a:srgbClr val="963A89"/>
              </a:buClr>
            </a:pPr>
            <a:endParaRPr lang="en-IN" sz="2800" dirty="0">
              <a:solidFill>
                <a:schemeClr val="tx2"/>
              </a:solidFill>
            </a:endParaRPr>
          </a:p>
          <a:p>
            <a:pPr>
              <a:buClr>
                <a:srgbClr val="963A89"/>
              </a:buClr>
            </a:pPr>
            <a:endParaRPr lang="en-IN" sz="2800" dirty="0"/>
          </a:p>
          <a:p>
            <a:endParaRPr lang="en-IN" sz="2800" dirty="0"/>
          </a:p>
        </p:txBody>
      </p:sp>
      <p:sp>
        <p:nvSpPr>
          <p:cNvPr id="3" name="Content Placeholder 2"/>
          <p:cNvSpPr>
            <a:spLocks noGrp="1"/>
          </p:cNvSpPr>
          <p:nvPr>
            <p:ph sz="quarter" idx="12"/>
          </p:nvPr>
        </p:nvSpPr>
        <p:spPr/>
        <p:txBody>
          <a:bodyPr/>
          <a:lstStyle/>
          <a:p>
            <a:pPr>
              <a:lnSpc>
                <a:spcPct val="90000"/>
              </a:lnSpc>
              <a:buClr>
                <a:srgbClr val="C00000"/>
              </a:buClr>
            </a:pPr>
            <a:r>
              <a:rPr lang="en-IN" sz="2800" dirty="0" smtClean="0">
                <a:solidFill>
                  <a:schemeClr val="tx2"/>
                </a:solidFill>
              </a:rPr>
              <a:t>Customer </a:t>
            </a:r>
            <a:r>
              <a:rPr lang="en-IN" sz="2800" dirty="0">
                <a:solidFill>
                  <a:schemeClr val="tx2"/>
                </a:solidFill>
              </a:rPr>
              <a:t>satisfaction</a:t>
            </a:r>
          </a:p>
          <a:p>
            <a:pPr>
              <a:lnSpc>
                <a:spcPct val="90000"/>
              </a:lnSpc>
              <a:buClr>
                <a:srgbClr val="C00000"/>
              </a:buClr>
            </a:pPr>
            <a:r>
              <a:rPr lang="en-IN" sz="2800" dirty="0">
                <a:solidFill>
                  <a:schemeClr val="tx2"/>
                </a:solidFill>
              </a:rPr>
              <a:t>Relationship marketing</a:t>
            </a:r>
          </a:p>
          <a:p>
            <a:pPr>
              <a:lnSpc>
                <a:spcPct val="90000"/>
              </a:lnSpc>
              <a:buClr>
                <a:srgbClr val="C00000"/>
              </a:buClr>
            </a:pPr>
            <a:r>
              <a:rPr lang="en-IN" sz="2800" dirty="0">
                <a:solidFill>
                  <a:schemeClr val="tx2"/>
                </a:solidFill>
              </a:rPr>
              <a:t>Empowerment</a:t>
            </a:r>
          </a:p>
          <a:p>
            <a:pPr>
              <a:lnSpc>
                <a:spcPct val="90000"/>
              </a:lnSpc>
              <a:buClr>
                <a:srgbClr val="C00000"/>
              </a:buClr>
            </a:pPr>
            <a:r>
              <a:rPr lang="en-IN" sz="2800" dirty="0">
                <a:solidFill>
                  <a:schemeClr val="tx2"/>
                </a:solidFill>
              </a:rPr>
              <a:t>Teamwork</a:t>
            </a:r>
          </a:p>
          <a:p>
            <a:pPr>
              <a:lnSpc>
                <a:spcPct val="90000"/>
              </a:lnSpc>
              <a:buClr>
                <a:srgbClr val="C00000"/>
              </a:buClr>
            </a:pPr>
            <a:r>
              <a:rPr lang="en-IN" sz="2800" dirty="0">
                <a:solidFill>
                  <a:schemeClr val="tx2"/>
                </a:solidFill>
              </a:rPr>
              <a:t>Customer relationship management(CRM)</a:t>
            </a:r>
          </a:p>
          <a:p>
            <a:pPr>
              <a:lnSpc>
                <a:spcPct val="90000"/>
              </a:lnSpc>
              <a:buClr>
                <a:srgbClr val="C00000"/>
              </a:buClr>
            </a:pPr>
            <a:r>
              <a:rPr lang="en-IN" sz="2800" dirty="0">
                <a:solidFill>
                  <a:schemeClr val="tx2"/>
                </a:solidFill>
              </a:rPr>
              <a:t>On-demand marketing</a:t>
            </a:r>
          </a:p>
          <a:p>
            <a:pPr>
              <a:buClr>
                <a:srgbClr val="963A89"/>
              </a:buClr>
            </a:pPr>
            <a:endParaRPr lang="en-IN" sz="2800" dirty="0">
              <a:solidFill>
                <a:schemeClr val="tx2"/>
              </a:solidFill>
            </a:endParaRPr>
          </a:p>
        </p:txBody>
      </p:sp>
    </p:spTree>
    <p:extLst>
      <p:ext uri="{BB962C8B-B14F-4D97-AF65-F5344CB8AC3E}">
        <p14:creationId xmlns:p14="http://schemas.microsoft.com/office/powerpoint/2010/main" val="14957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solidFill>
                  <a:srgbClr val="C00000"/>
                </a:solidFill>
              </a:rPr>
              <a:t>Summary</a:t>
            </a:r>
            <a:endParaRPr lang="en-IN" dirty="0">
              <a:solidFill>
                <a:srgbClr val="C00000"/>
              </a:solidFill>
            </a:endParaRPr>
          </a:p>
        </p:txBody>
      </p:sp>
      <p:sp>
        <p:nvSpPr>
          <p:cNvPr id="2" name="Content Placeholder 1"/>
          <p:cNvSpPr>
            <a:spLocks noGrp="1"/>
          </p:cNvSpPr>
          <p:nvPr>
            <p:ph idx="1"/>
          </p:nvPr>
        </p:nvSpPr>
        <p:spPr/>
        <p:txBody>
          <a:bodyPr>
            <a:noAutofit/>
          </a:bodyPr>
          <a:lstStyle/>
          <a:p>
            <a:pPr marL="342900" indent="-342900" eaLnBrk="1" hangingPunct="1">
              <a:spcBef>
                <a:spcPct val="20000"/>
              </a:spcBef>
              <a:buClr>
                <a:srgbClr val="B00027"/>
              </a:buClr>
              <a:buSzPct val="95000"/>
              <a:buFontTx/>
              <a:buChar char="•"/>
            </a:pPr>
            <a:r>
              <a:rPr lang="en-IN" sz="3200" dirty="0" smtClean="0">
                <a:solidFill>
                  <a:schemeClr val="tx2"/>
                </a:solidFill>
              </a:rPr>
              <a:t>Marketing plays an important role in society</a:t>
            </a:r>
          </a:p>
          <a:p>
            <a:pPr marL="342900" indent="-342900" eaLnBrk="1" hangingPunct="1">
              <a:spcBef>
                <a:spcPct val="20000"/>
              </a:spcBef>
              <a:buClr>
                <a:srgbClr val="B00027"/>
              </a:buClr>
              <a:buSzPct val="95000"/>
              <a:buFontTx/>
              <a:buChar char="•"/>
            </a:pPr>
            <a:r>
              <a:rPr lang="en-IN" sz="3200" dirty="0" smtClean="0">
                <a:solidFill>
                  <a:schemeClr val="tx2"/>
                </a:solidFill>
                <a:cs typeface="+mn-cs"/>
              </a:rPr>
              <a:t>Four </a:t>
            </a:r>
            <a:r>
              <a:rPr lang="en-IN" sz="3200" dirty="0">
                <a:solidFill>
                  <a:schemeClr val="tx2"/>
                </a:solidFill>
                <a:cs typeface="+mn-cs"/>
              </a:rPr>
              <a:t>marketing philosophies </a:t>
            </a:r>
            <a:r>
              <a:rPr lang="en-IN" sz="3200" dirty="0" smtClean="0">
                <a:solidFill>
                  <a:schemeClr val="tx2"/>
                </a:solidFill>
                <a:cs typeface="+mn-cs"/>
              </a:rPr>
              <a:t>influence an organization's marketing processes</a:t>
            </a:r>
          </a:p>
          <a:p>
            <a:pPr marL="342900" indent="-342900" eaLnBrk="1" hangingPunct="1">
              <a:spcBef>
                <a:spcPct val="20000"/>
              </a:spcBef>
              <a:buClr>
                <a:srgbClr val="B00027"/>
              </a:buClr>
              <a:buSzPct val="95000"/>
              <a:buFontTx/>
              <a:buChar char="•"/>
            </a:pPr>
            <a:r>
              <a:rPr lang="en-IN" sz="3200" dirty="0" smtClean="0">
                <a:solidFill>
                  <a:schemeClr val="tx2"/>
                </a:solidFill>
                <a:cs typeface="+mn-cs"/>
              </a:rPr>
              <a:t>Substantial differences exist between sales and market orientations</a:t>
            </a:r>
            <a:endParaRPr lang="en-IN" sz="3200" dirty="0">
              <a:solidFill>
                <a:schemeClr val="tx2"/>
              </a:solidFill>
              <a:cs typeface="+mn-cs"/>
            </a:endParaRPr>
          </a:p>
          <a:p>
            <a:pPr marL="342900" indent="-342900" eaLnBrk="1" hangingPunct="1">
              <a:spcBef>
                <a:spcPct val="20000"/>
              </a:spcBef>
              <a:buClr>
                <a:srgbClr val="B00027"/>
              </a:buClr>
              <a:buSzPct val="95000"/>
              <a:buFontTx/>
              <a:buChar char="•"/>
            </a:pPr>
            <a:endParaRPr lang="en-IN" sz="3200" dirty="0">
              <a:solidFill>
                <a:schemeClr val="tx2"/>
              </a:solidFill>
              <a:cs typeface="+mn-cs"/>
            </a:endParaRPr>
          </a:p>
        </p:txBody>
      </p:sp>
    </p:spTree>
    <p:extLst>
      <p:ext uri="{BB962C8B-B14F-4D97-AF65-F5344CB8AC3E}">
        <p14:creationId xmlns:p14="http://schemas.microsoft.com/office/powerpoint/2010/main" val="330690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480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solidFill>
                  <a:srgbClr val="C00000"/>
                </a:solidFill>
              </a:rPr>
              <a:t>Learning Outcomes</a:t>
            </a:r>
            <a:endParaRPr lang="en-IN" dirty="0">
              <a:solidFill>
                <a:srgbClr val="C00000"/>
              </a:solidFill>
            </a:endParaRPr>
          </a:p>
        </p:txBody>
      </p:sp>
      <p:sp>
        <p:nvSpPr>
          <p:cNvPr id="2" name="Content Placeholder 1"/>
          <p:cNvSpPr>
            <a:spLocks noGrp="1"/>
          </p:cNvSpPr>
          <p:nvPr>
            <p:ph idx="1"/>
          </p:nvPr>
        </p:nvSpPr>
        <p:spPr/>
        <p:txBody>
          <a:bodyPr>
            <a:normAutofit/>
          </a:bodyPr>
          <a:lstStyle/>
          <a:p>
            <a:pPr>
              <a:lnSpc>
                <a:spcPct val="100000"/>
              </a:lnSpc>
              <a:buFont typeface="+mj-lt"/>
              <a:buAutoNum type="arabicPeriod"/>
              <a:defRPr/>
            </a:pPr>
            <a:r>
              <a:rPr lang="en-US" altLang="en-US" dirty="0" smtClean="0">
                <a:solidFill>
                  <a:schemeClr val="tx2"/>
                </a:solidFill>
                <a:latin typeface="Rockwell" panose="02060603020205020403" pitchFamily="18" charset="0"/>
                <a:cs typeface="Arial" panose="020B0604020202020204" pitchFamily="34" charset="0"/>
              </a:rPr>
              <a:t>Define the term marketing</a:t>
            </a:r>
          </a:p>
          <a:p>
            <a:pPr>
              <a:lnSpc>
                <a:spcPct val="100000"/>
              </a:lnSpc>
              <a:buFont typeface="+mj-lt"/>
              <a:buAutoNum type="arabicPeriod"/>
              <a:defRPr/>
            </a:pPr>
            <a:r>
              <a:rPr lang="en-US" altLang="en-US" dirty="0" smtClean="0">
                <a:solidFill>
                  <a:schemeClr val="tx2"/>
                </a:solidFill>
                <a:latin typeface="Rockwell" panose="02060603020205020403" pitchFamily="18" charset="0"/>
                <a:cs typeface="Arial" panose="020B0604020202020204" pitchFamily="34" charset="0"/>
              </a:rPr>
              <a:t>Describe four marketing management philosophies</a:t>
            </a:r>
          </a:p>
          <a:p>
            <a:pPr>
              <a:lnSpc>
                <a:spcPct val="100000"/>
              </a:lnSpc>
              <a:buFont typeface="+mj-lt"/>
              <a:buAutoNum type="arabicPeriod"/>
              <a:defRPr/>
            </a:pPr>
            <a:r>
              <a:rPr lang="en-US" altLang="en-US" dirty="0" smtClean="0">
                <a:solidFill>
                  <a:schemeClr val="tx2"/>
                </a:solidFill>
                <a:latin typeface="Rockwell" panose="02060603020205020403" pitchFamily="18" charset="0"/>
                <a:cs typeface="Arial" panose="020B0604020202020204" pitchFamily="34" charset="0"/>
              </a:rPr>
              <a:t>Discuss the differences between sales and market orientations</a:t>
            </a:r>
          </a:p>
          <a:p>
            <a:pPr>
              <a:lnSpc>
                <a:spcPct val="100000"/>
              </a:lnSpc>
              <a:buFont typeface="+mj-lt"/>
              <a:buAutoNum type="arabicPeriod"/>
              <a:defRPr/>
            </a:pPr>
            <a:r>
              <a:rPr lang="en-US" altLang="en-US" dirty="0" smtClean="0">
                <a:solidFill>
                  <a:schemeClr val="tx2"/>
                </a:solidFill>
                <a:latin typeface="Rockwell" panose="02060603020205020403" pitchFamily="18" charset="0"/>
                <a:cs typeface="Arial" panose="020B0604020202020204" pitchFamily="34" charset="0"/>
              </a:rPr>
              <a:t>Describe several reasons for studying marketing</a:t>
            </a:r>
            <a:endParaRPr lang="en-IN" dirty="0">
              <a:solidFill>
                <a:schemeClr val="tx2"/>
              </a:solidFill>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7343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Marketing</a:t>
            </a:r>
            <a:endParaRPr lang="en-IN" dirty="0"/>
          </a:p>
        </p:txBody>
      </p:sp>
      <p:sp>
        <p:nvSpPr>
          <p:cNvPr id="3" name="Content Placeholder 2"/>
          <p:cNvSpPr>
            <a:spLocks noGrp="1"/>
          </p:cNvSpPr>
          <p:nvPr>
            <p:ph idx="1"/>
          </p:nvPr>
        </p:nvSpPr>
        <p:spPr/>
        <p:txBody>
          <a:bodyPr/>
          <a:lstStyle/>
          <a:p>
            <a:r>
              <a:rPr lang="en-US" altLang="en-US" dirty="0" smtClean="0"/>
              <a:t>American Marketing Association's definition</a:t>
            </a:r>
          </a:p>
          <a:p>
            <a:pPr lvl="1"/>
            <a:r>
              <a:rPr lang="en-US" dirty="0" smtClean="0"/>
              <a:t>Activity, set of institutions, and processes for creating, communicating, delivering, and exchanging offerings that </a:t>
            </a:r>
            <a:r>
              <a:rPr lang="en-US" dirty="0"/>
              <a:t>h</a:t>
            </a:r>
            <a:r>
              <a:rPr lang="en-US" dirty="0" smtClean="0"/>
              <a:t>ave value for customers, clients, partners, and society at large</a:t>
            </a:r>
          </a:p>
          <a:p>
            <a:r>
              <a:rPr lang="en-US" dirty="0" smtClean="0"/>
              <a:t>Has two facets</a:t>
            </a:r>
            <a:endParaRPr lang="en-IN" dirty="0" smtClean="0"/>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1</a:t>
            </a:r>
          </a:p>
        </p:txBody>
      </p:sp>
    </p:spTree>
    <p:extLst>
      <p:ext uri="{BB962C8B-B14F-4D97-AF65-F5344CB8AC3E}">
        <p14:creationId xmlns:p14="http://schemas.microsoft.com/office/powerpoint/2010/main" val="244590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Exchange</a:t>
            </a:r>
            <a:endParaRPr lang="en-IN" dirty="0"/>
          </a:p>
        </p:txBody>
      </p:sp>
      <p:sp>
        <p:nvSpPr>
          <p:cNvPr id="3" name="Content Placeholder 2"/>
          <p:cNvSpPr>
            <a:spLocks noGrp="1"/>
          </p:cNvSpPr>
          <p:nvPr>
            <p:ph idx="1"/>
          </p:nvPr>
        </p:nvSpPr>
        <p:spPr/>
        <p:txBody>
          <a:bodyPr/>
          <a:lstStyle/>
          <a:p>
            <a:r>
              <a:rPr lang="en-IN" dirty="0"/>
              <a:t>Conditions for </a:t>
            </a:r>
            <a:r>
              <a:rPr lang="en-IN" dirty="0" smtClean="0"/>
              <a:t>exchange</a:t>
            </a:r>
          </a:p>
          <a:p>
            <a:pPr lvl="1"/>
            <a:r>
              <a:rPr lang="en-IN" dirty="0" smtClean="0"/>
              <a:t>At </a:t>
            </a:r>
            <a:r>
              <a:rPr lang="en-IN" dirty="0"/>
              <a:t>least two parties must be involved</a:t>
            </a:r>
          </a:p>
          <a:p>
            <a:pPr lvl="1"/>
            <a:r>
              <a:rPr lang="en-IN" dirty="0" smtClean="0"/>
              <a:t>Something </a:t>
            </a:r>
            <a:r>
              <a:rPr lang="en-IN" dirty="0"/>
              <a:t>of value must be present</a:t>
            </a:r>
          </a:p>
          <a:p>
            <a:pPr lvl="1"/>
            <a:r>
              <a:rPr lang="en-IN" dirty="0" smtClean="0"/>
              <a:t>Parties are capable of communication </a:t>
            </a:r>
            <a:r>
              <a:rPr lang="en-IN" dirty="0"/>
              <a:t>and delivery</a:t>
            </a:r>
          </a:p>
          <a:p>
            <a:pPr lvl="1"/>
            <a:r>
              <a:rPr lang="en-IN" dirty="0" smtClean="0"/>
              <a:t>Desire </a:t>
            </a:r>
            <a:r>
              <a:rPr lang="en-IN" dirty="0"/>
              <a:t>to deal with the other </a:t>
            </a:r>
            <a:r>
              <a:rPr lang="en-IN" dirty="0" smtClean="0"/>
              <a:t>party exists</a:t>
            </a:r>
          </a:p>
          <a:p>
            <a:pPr lvl="1"/>
            <a:r>
              <a:rPr lang="en-IN" dirty="0" smtClean="0"/>
              <a:t>Each party is free to accept or reject the offer</a:t>
            </a:r>
            <a:endParaRPr lang="en-IN" dirty="0"/>
          </a:p>
          <a:p>
            <a:pPr lvl="1"/>
            <a:endParaRPr lang="en-IN" dirty="0" smtClean="0"/>
          </a:p>
          <a:p>
            <a:endParaRPr lang="en-IN" dirty="0"/>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1</a:t>
            </a:r>
          </a:p>
        </p:txBody>
      </p:sp>
    </p:spTree>
    <p:extLst>
      <p:ext uri="{BB962C8B-B14F-4D97-AF65-F5344CB8AC3E}">
        <p14:creationId xmlns:p14="http://schemas.microsoft.com/office/powerpoint/2010/main" val="1163629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a typeface="MS PGothic" pitchFamily="34" charset="-128"/>
              </a:rPr>
              <a:t>Marketing </a:t>
            </a:r>
            <a:r>
              <a:rPr lang="en-US" dirty="0">
                <a:ea typeface="MS PGothic" pitchFamily="34" charset="-128"/>
              </a:rPr>
              <a:t>Management </a:t>
            </a:r>
            <a:r>
              <a:rPr lang="en-US" dirty="0" smtClean="0">
                <a:ea typeface="MS PGothic" pitchFamily="34" charset="-128"/>
              </a:rPr>
              <a:t>Philosophies  </a:t>
            </a:r>
            <a:endParaRPr lang="en-IN" dirty="0"/>
          </a:p>
        </p:txBody>
      </p:sp>
      <p:graphicFrame>
        <p:nvGraphicFramePr>
          <p:cNvPr id="9" name="Content Placeholder 8" descr="This table provides information regarding marketing management philosophies. It has two columns and five rows. The header of column one reads orientation, and the header of column two reads focus. In row two, column one reads production and column two reads internal capabilities of the firm. In row three, column one reads sales and column two reads aggressive sales techniques and the belief that high sales result in high profits. In row four, column one reads market and column two reads satisfying customer wants and needs while meeting organizational objectives. In row five, column one reads societal and column two reads satisfying customer wants and needs while enhancing individual and societal well-being." title="Marketing Management Philosophies"/>
          <p:cNvGraphicFramePr>
            <a:graphicFrameLocks noGrp="1"/>
          </p:cNvGraphicFramePr>
          <p:nvPr>
            <p:ph idx="1"/>
            <p:extLst>
              <p:ext uri="{D42A27DB-BD31-4B8C-83A1-F6EECF244321}">
                <p14:modId xmlns:p14="http://schemas.microsoft.com/office/powerpoint/2010/main" val="3270846364"/>
              </p:ext>
            </p:extLst>
          </p:nvPr>
        </p:nvGraphicFramePr>
        <p:xfrm>
          <a:off x="601964" y="1295400"/>
          <a:ext cx="7932436" cy="4830041"/>
        </p:xfrm>
        <a:graphic>
          <a:graphicData uri="http://schemas.openxmlformats.org/drawingml/2006/table">
            <a:tbl>
              <a:tblPr firstRow="1" bandRow="1">
                <a:tableStyleId>{00A15C55-8517-42AA-B614-E9B94910E393}</a:tableStyleId>
              </a:tblPr>
              <a:tblGrid>
                <a:gridCol w="1965097"/>
                <a:gridCol w="5967339"/>
              </a:tblGrid>
              <a:tr h="715241">
                <a:tc>
                  <a:txBody>
                    <a:bodyPr/>
                    <a:lstStyle/>
                    <a:p>
                      <a:pPr algn="ctr"/>
                      <a:r>
                        <a:rPr lang="en-IN" sz="2400" dirty="0" smtClean="0"/>
                        <a:t>Orientation</a:t>
                      </a:r>
                      <a:endParaRPr lang="en-IN" sz="2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t>Focus</a:t>
                      </a:r>
                      <a:endParaRPr lang="en-IN" dirty="0"/>
                    </a:p>
                  </a:txBody>
                  <a:tcPr anchor="ctr"/>
                </a:tc>
              </a:tr>
              <a:tr h="7152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Production</a:t>
                      </a:r>
                      <a:endParaRPr lang="en-IN" sz="2400" b="1" dirty="0">
                        <a:solidFill>
                          <a:schemeClr val="tx2"/>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200" dirty="0" smtClean="0"/>
                        <a:t>Internal capabilities of the firm</a:t>
                      </a:r>
                    </a:p>
                    <a:p>
                      <a:endParaRPr lang="en-IN" sz="2200" b="0" dirty="0">
                        <a:solidFill>
                          <a:schemeClr val="tx2"/>
                        </a:solidFill>
                        <a:latin typeface="+mn-lt"/>
                      </a:endParaRPr>
                    </a:p>
                  </a:txBody>
                  <a:tcPr/>
                </a:tc>
              </a:tr>
              <a:tr h="7152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Sales</a:t>
                      </a:r>
                    </a:p>
                    <a:p>
                      <a:endParaRPr lang="en-IN" sz="2400" b="0" dirty="0">
                        <a:solidFill>
                          <a:schemeClr val="tx2"/>
                        </a:solidFill>
                        <a:latin typeface="+mn-lt"/>
                      </a:endParaRPr>
                    </a:p>
                  </a:txBody>
                  <a:tcPr/>
                </a:tc>
                <a:tc>
                  <a:txBody>
                    <a:bodyPr/>
                    <a:lstStyle/>
                    <a:p>
                      <a:pPr>
                        <a:lnSpc>
                          <a:spcPct val="90000"/>
                        </a:lnSpc>
                        <a:spcBef>
                          <a:spcPct val="10000"/>
                        </a:spcBef>
                        <a:buFontTx/>
                        <a:buNone/>
                      </a:pPr>
                      <a:r>
                        <a:rPr lang="en-US" altLang="en-US" sz="2200" dirty="0" smtClean="0"/>
                        <a:t>Aggressive sales techniques and the belief that high sales result in high profits</a:t>
                      </a:r>
                      <a:endParaRPr lang="en-US" altLang="en-US" sz="2200" b="0" dirty="0">
                        <a:solidFill>
                          <a:schemeClr val="tx2"/>
                        </a:solidFill>
                        <a:latin typeface="+mn-lt"/>
                      </a:endParaRPr>
                    </a:p>
                  </a:txBody>
                  <a:tcPr/>
                </a:tc>
              </a:tr>
              <a:tr h="10217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Market</a:t>
                      </a:r>
                    </a:p>
                    <a:p>
                      <a:endParaRPr lang="en-IN" sz="2400" b="0" dirty="0">
                        <a:solidFill>
                          <a:schemeClr val="tx2"/>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200" dirty="0" smtClean="0"/>
                        <a:t>Satisfying customer wants and needs while meeting organizational objectives</a:t>
                      </a:r>
                    </a:p>
                    <a:p>
                      <a:endParaRPr lang="en-IN" sz="2200" b="0" dirty="0">
                        <a:solidFill>
                          <a:schemeClr val="tx2"/>
                        </a:solidFill>
                        <a:latin typeface="+mn-lt"/>
                      </a:endParaRPr>
                    </a:p>
                  </a:txBody>
                  <a:tcPr/>
                </a:tc>
              </a:tr>
              <a:tr h="13283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t>Societal</a:t>
                      </a:r>
                    </a:p>
                    <a:p>
                      <a:endParaRPr lang="en-IN" sz="2400" b="0" dirty="0">
                        <a:solidFill>
                          <a:schemeClr val="tx2"/>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2200" dirty="0" smtClean="0"/>
                        <a:t>Satisfying customer wants and</a:t>
                      </a:r>
                      <a:r>
                        <a:rPr lang="en-US" altLang="en-US" sz="2200" baseline="0" dirty="0" smtClean="0"/>
                        <a:t> needs </a:t>
                      </a:r>
                      <a:r>
                        <a:rPr lang="en-US" altLang="en-US" sz="2200" dirty="0" smtClean="0"/>
                        <a:t>while enhancing individual and </a:t>
                      </a:r>
                      <a:br>
                        <a:rPr lang="en-US" altLang="en-US" sz="2200" dirty="0" smtClean="0"/>
                      </a:br>
                      <a:r>
                        <a:rPr lang="en-US" altLang="en-US" sz="2200" dirty="0" smtClean="0"/>
                        <a:t>societal well-being</a:t>
                      </a:r>
                    </a:p>
                    <a:p>
                      <a:endParaRPr lang="en-IN" sz="2200" b="0" dirty="0">
                        <a:solidFill>
                          <a:schemeClr val="tx2"/>
                        </a:solidFill>
                        <a:latin typeface="+mn-lt"/>
                      </a:endParaRPr>
                    </a:p>
                  </a:txBody>
                  <a:tcPr/>
                </a:tc>
              </a:tr>
            </a:tbl>
          </a:graphicData>
        </a:graphic>
      </p:graphicFrame>
      <p:sp>
        <p:nvSpPr>
          <p:cNvPr id="10"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2</a:t>
            </a:r>
            <a:endParaRPr lang="en-IN" altLang="en-US" sz="2000" dirty="0">
              <a:latin typeface="Franklin Gothic Medium" panose="020B0603020102020204" pitchFamily="34" charset="0"/>
            </a:endParaRPr>
          </a:p>
        </p:txBody>
      </p:sp>
    </p:spTree>
    <p:extLst>
      <p:ext uri="{BB962C8B-B14F-4D97-AF65-F5344CB8AC3E}">
        <p14:creationId xmlns:p14="http://schemas.microsoft.com/office/powerpoint/2010/main" val="558688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a:t>
            </a:r>
            <a:r>
              <a:rPr lang="en-US" dirty="0"/>
              <a:t>Sales and Market </a:t>
            </a:r>
            <a:r>
              <a:rPr lang="en-US" dirty="0" smtClean="0"/>
              <a:t>Orientations</a:t>
            </a:r>
            <a:endParaRPr lang="en-IN" dirty="0"/>
          </a:p>
        </p:txBody>
      </p:sp>
      <p:sp>
        <p:nvSpPr>
          <p:cNvPr id="7" name="Freeform 6" descr="There are two small rectangular boxes partially overlapping two large rectangular boxes. Each pair of small and large boxes is placed one below the other. The content in the larger box explains the term provided in the smaller box. In the first pair of boxes, the small box is labeled sales orientationsales-oriented firm. The content in the large box reads defines its business in terms of goods and services. In the second pair of boxes, the small box is labeled market- orientated firmion. The content in the large box reads defines its business in terms of the benefits that its customers seek." title="Differences between Sales and Market Orientations"/>
          <p:cNvSpPr/>
          <p:nvPr/>
        </p:nvSpPr>
        <p:spPr>
          <a:xfrm>
            <a:off x="525765" y="1985226"/>
            <a:ext cx="8229600" cy="1712223"/>
          </a:xfrm>
          <a:custGeom>
            <a:avLst/>
            <a:gdLst>
              <a:gd name="connsiteX0" fmla="*/ 0 w 8229600"/>
              <a:gd name="connsiteY0" fmla="*/ 0 h 1929375"/>
              <a:gd name="connsiteX1" fmla="*/ 8229600 w 8229600"/>
              <a:gd name="connsiteY1" fmla="*/ 0 h 1929375"/>
              <a:gd name="connsiteX2" fmla="*/ 8229600 w 8229600"/>
              <a:gd name="connsiteY2" fmla="*/ 1929375 h 1929375"/>
              <a:gd name="connsiteX3" fmla="*/ 0 w 8229600"/>
              <a:gd name="connsiteY3" fmla="*/ 1929375 h 1929375"/>
              <a:gd name="connsiteX4" fmla="*/ 0 w 8229600"/>
              <a:gd name="connsiteY4" fmla="*/ 0 h 192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29375">
                <a:moveTo>
                  <a:pt x="0" y="0"/>
                </a:moveTo>
                <a:lnTo>
                  <a:pt x="8229600" y="0"/>
                </a:lnTo>
                <a:lnTo>
                  <a:pt x="8229600" y="1929375"/>
                </a:lnTo>
                <a:lnTo>
                  <a:pt x="0" y="1929375"/>
                </a:lnTo>
                <a:lnTo>
                  <a:pt x="0" y="0"/>
                </a:lnTo>
                <a:close/>
              </a:path>
            </a:pathLst>
          </a:custGeom>
          <a:ln>
            <a:solidFill>
              <a:srgbClr val="00A8A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728980" rIns="638708" bIns="227584" numCol="1" spcCol="1270" anchor="t" anchorCtr="0">
            <a:noAutofit/>
          </a:bodyPr>
          <a:lstStyle/>
          <a:p>
            <a:pPr marL="285750" lvl="1" indent="-285750" algn="l" defTabSz="1422400">
              <a:lnSpc>
                <a:spcPct val="90000"/>
              </a:lnSpc>
              <a:spcBef>
                <a:spcPct val="0"/>
              </a:spcBef>
              <a:spcAft>
                <a:spcPct val="15000"/>
              </a:spcAft>
              <a:buChar char="••"/>
            </a:pPr>
            <a:r>
              <a:rPr lang="en-US" altLang="en-US" kern="1200" dirty="0" smtClean="0">
                <a:solidFill>
                  <a:schemeClr val="tx2"/>
                </a:solidFill>
              </a:rPr>
              <a:t>Inward looking</a:t>
            </a:r>
            <a:endParaRPr lang="en-IN" kern="1200" dirty="0"/>
          </a:p>
          <a:p>
            <a:pPr marL="285750" lvl="1" indent="-285750" algn="l" defTabSz="1422400">
              <a:lnSpc>
                <a:spcPct val="90000"/>
              </a:lnSpc>
              <a:spcBef>
                <a:spcPct val="0"/>
              </a:spcBef>
              <a:spcAft>
                <a:spcPct val="15000"/>
              </a:spcAft>
              <a:buChar char="••"/>
            </a:pPr>
            <a:r>
              <a:rPr lang="en-US" altLang="en-US" kern="1200" dirty="0" smtClean="0">
                <a:solidFill>
                  <a:schemeClr val="tx2"/>
                </a:solidFill>
              </a:rPr>
              <a:t>Focuses on what the firm makes</a:t>
            </a:r>
            <a:endParaRPr lang="en-IN" kern="1200" dirty="0"/>
          </a:p>
        </p:txBody>
      </p:sp>
      <p:sp>
        <p:nvSpPr>
          <p:cNvPr id="8" name="Freeform 7" descr="There are two small rectangular boxes partially overlapping two large rectangular boxes. Each pair of small and large boxes is placed one below the other. The content in the larger box explains the term provided in the smaller box. In the first pair of boxes, the small box is labeled sales orientationsales-oriented firm. The content in the large box reads defines its business in terms of goods and services. In the second pair of boxes, the small box is labeled market- orientated firmion. The content in the large box reads defines its business in terms of the benefits that its customers seek." title="Differences between Sales and Market Orientations"/>
          <p:cNvSpPr/>
          <p:nvPr/>
        </p:nvSpPr>
        <p:spPr>
          <a:xfrm>
            <a:off x="937245" y="1536725"/>
            <a:ext cx="5760720" cy="916913"/>
          </a:xfrm>
          <a:custGeom>
            <a:avLst/>
            <a:gdLst>
              <a:gd name="connsiteX0" fmla="*/ 0 w 5760720"/>
              <a:gd name="connsiteY0" fmla="*/ 172203 h 1033200"/>
              <a:gd name="connsiteX1" fmla="*/ 172203 w 5760720"/>
              <a:gd name="connsiteY1" fmla="*/ 0 h 1033200"/>
              <a:gd name="connsiteX2" fmla="*/ 5588517 w 5760720"/>
              <a:gd name="connsiteY2" fmla="*/ 0 h 1033200"/>
              <a:gd name="connsiteX3" fmla="*/ 5760720 w 5760720"/>
              <a:gd name="connsiteY3" fmla="*/ 172203 h 1033200"/>
              <a:gd name="connsiteX4" fmla="*/ 5760720 w 5760720"/>
              <a:gd name="connsiteY4" fmla="*/ 860997 h 1033200"/>
              <a:gd name="connsiteX5" fmla="*/ 5588517 w 5760720"/>
              <a:gd name="connsiteY5" fmla="*/ 1033200 h 1033200"/>
              <a:gd name="connsiteX6" fmla="*/ 172203 w 5760720"/>
              <a:gd name="connsiteY6" fmla="*/ 1033200 h 1033200"/>
              <a:gd name="connsiteX7" fmla="*/ 0 w 5760720"/>
              <a:gd name="connsiteY7" fmla="*/ 860997 h 1033200"/>
              <a:gd name="connsiteX8" fmla="*/ 0 w 5760720"/>
              <a:gd name="connsiteY8" fmla="*/ 172203 h 10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1033200">
                <a:moveTo>
                  <a:pt x="0" y="172203"/>
                </a:moveTo>
                <a:cubicBezTo>
                  <a:pt x="0" y="77098"/>
                  <a:pt x="77098" y="0"/>
                  <a:pt x="172203" y="0"/>
                </a:cubicBezTo>
                <a:lnTo>
                  <a:pt x="5588517" y="0"/>
                </a:lnTo>
                <a:cubicBezTo>
                  <a:pt x="5683622" y="0"/>
                  <a:pt x="5760720" y="77098"/>
                  <a:pt x="5760720" y="172203"/>
                </a:cubicBezTo>
                <a:lnTo>
                  <a:pt x="5760720" y="860997"/>
                </a:lnTo>
                <a:cubicBezTo>
                  <a:pt x="5760720" y="956102"/>
                  <a:pt x="5683622" y="1033200"/>
                  <a:pt x="5588517" y="1033200"/>
                </a:cubicBezTo>
                <a:lnTo>
                  <a:pt x="172203" y="1033200"/>
                </a:lnTo>
                <a:cubicBezTo>
                  <a:pt x="77098" y="1033200"/>
                  <a:pt x="0" y="956102"/>
                  <a:pt x="0" y="860997"/>
                </a:cubicBezTo>
                <a:lnTo>
                  <a:pt x="0" y="172203"/>
                </a:lnTo>
                <a:close/>
              </a:path>
            </a:pathLst>
          </a:custGeom>
          <a:solidFill>
            <a:srgbClr val="00A8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8179" tIns="50437" rIns="268179" bIns="50437" numCol="1" spcCol="1270" anchor="ctr" anchorCtr="0">
            <a:noAutofit/>
          </a:bodyPr>
          <a:lstStyle/>
          <a:p>
            <a:pPr lvl="0" algn="l" defTabSz="1422400">
              <a:lnSpc>
                <a:spcPct val="90000"/>
              </a:lnSpc>
              <a:spcBef>
                <a:spcPct val="0"/>
              </a:spcBef>
              <a:spcAft>
                <a:spcPct val="35000"/>
              </a:spcAft>
            </a:pPr>
            <a:r>
              <a:rPr lang="en-US" altLang="en-US" sz="3000" b="1" kern="1200" dirty="0" smtClean="0">
                <a:solidFill>
                  <a:schemeClr val="bg1"/>
                </a:solidFill>
              </a:rPr>
              <a:t>Sales-oriented firm</a:t>
            </a:r>
            <a:endParaRPr lang="en-IN" sz="3000" kern="1200" dirty="0">
              <a:solidFill>
                <a:schemeClr val="bg1"/>
              </a:solidFill>
            </a:endParaRPr>
          </a:p>
        </p:txBody>
      </p:sp>
      <p:sp>
        <p:nvSpPr>
          <p:cNvPr id="9" name="Freeform 8" descr="There are two small rectangular boxes partially overlapping two large rectangular boxes. Each pair of small and large boxes is placed one below the other. The content in the larger box explains the term provided in the smaller box. In the first pair of boxes, the small box is labeled sales orientationsales-oriented firm. The content in the large box reads defines its business in terms of goods and services. In the second pair of boxes, the small box is labeled market- orientated firmion. The content in the large box reads defines its business in terms of the benefits that its customers seek." title="Differences between Sales and Market Orientations"/>
          <p:cNvSpPr/>
          <p:nvPr/>
        </p:nvSpPr>
        <p:spPr>
          <a:xfrm>
            <a:off x="525765" y="4399793"/>
            <a:ext cx="8229600" cy="1746638"/>
          </a:xfrm>
          <a:custGeom>
            <a:avLst/>
            <a:gdLst>
              <a:gd name="connsiteX0" fmla="*/ 0 w 8229600"/>
              <a:gd name="connsiteY0" fmla="*/ 0 h 1929375"/>
              <a:gd name="connsiteX1" fmla="*/ 8229600 w 8229600"/>
              <a:gd name="connsiteY1" fmla="*/ 0 h 1929375"/>
              <a:gd name="connsiteX2" fmla="*/ 8229600 w 8229600"/>
              <a:gd name="connsiteY2" fmla="*/ 1929375 h 1929375"/>
              <a:gd name="connsiteX3" fmla="*/ 0 w 8229600"/>
              <a:gd name="connsiteY3" fmla="*/ 1929375 h 1929375"/>
              <a:gd name="connsiteX4" fmla="*/ 0 w 8229600"/>
              <a:gd name="connsiteY4" fmla="*/ 0 h 1929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29375">
                <a:moveTo>
                  <a:pt x="0" y="0"/>
                </a:moveTo>
                <a:lnTo>
                  <a:pt x="8229600" y="0"/>
                </a:lnTo>
                <a:lnTo>
                  <a:pt x="8229600" y="1929375"/>
                </a:lnTo>
                <a:lnTo>
                  <a:pt x="0" y="1929375"/>
                </a:lnTo>
                <a:lnTo>
                  <a:pt x="0" y="0"/>
                </a:lnTo>
                <a:close/>
              </a:path>
            </a:pathLst>
          </a:custGeom>
          <a:ln>
            <a:solidFill>
              <a:srgbClr val="00A8A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708" tIns="728980" rIns="638708" bIns="227584" numCol="1" spcCol="1270" anchor="t" anchorCtr="0">
            <a:noAutofit/>
          </a:bodyPr>
          <a:lstStyle/>
          <a:p>
            <a:pPr marL="285750" lvl="1" indent="-285750" algn="l" defTabSz="1422400">
              <a:lnSpc>
                <a:spcPct val="90000"/>
              </a:lnSpc>
              <a:spcBef>
                <a:spcPct val="0"/>
              </a:spcBef>
              <a:spcAft>
                <a:spcPct val="15000"/>
              </a:spcAft>
              <a:buChar char="••"/>
            </a:pPr>
            <a:r>
              <a:rPr lang="en-US" altLang="en-US" kern="1200" dirty="0" smtClean="0">
                <a:solidFill>
                  <a:schemeClr val="tx2"/>
                </a:solidFill>
              </a:rPr>
              <a:t>Outward looking</a:t>
            </a:r>
            <a:endParaRPr lang="en-IN" kern="1200" dirty="0"/>
          </a:p>
          <a:p>
            <a:pPr marL="285750" lvl="1" indent="-285750" algn="l" defTabSz="1422400">
              <a:lnSpc>
                <a:spcPct val="90000"/>
              </a:lnSpc>
              <a:spcBef>
                <a:spcPct val="0"/>
              </a:spcBef>
              <a:spcAft>
                <a:spcPct val="15000"/>
              </a:spcAft>
              <a:buChar char="••"/>
            </a:pPr>
            <a:r>
              <a:rPr lang="en-US" altLang="en-US" kern="1200" dirty="0" smtClean="0">
                <a:solidFill>
                  <a:schemeClr val="tx2"/>
                </a:solidFill>
              </a:rPr>
              <a:t>Focuses on what the market wants</a:t>
            </a:r>
            <a:endParaRPr lang="en-IN" kern="1200" dirty="0"/>
          </a:p>
        </p:txBody>
      </p:sp>
      <p:sp>
        <p:nvSpPr>
          <p:cNvPr id="10" name="Freeform 9" descr="There are two small rectangular boxes partially overlapping two large rectangular boxes. Each pair of small and large boxes is placed one below the other. The content in the larger box explains the term provided in the smaller box. In the first pair of boxes, the small box is labeled sales orientationsales-oriented firm. The content in the large box reads defines its business in terms of goods and services. In the second pair of boxes, the small box is labeled market- orientated firmion. The content in the large box reads defines its business in terms of the benefits that its customers seek." title="Differences between Sales and Market Orientations"/>
          <p:cNvSpPr/>
          <p:nvPr/>
        </p:nvSpPr>
        <p:spPr>
          <a:xfrm>
            <a:off x="937245" y="3959285"/>
            <a:ext cx="5760720" cy="935343"/>
          </a:xfrm>
          <a:custGeom>
            <a:avLst/>
            <a:gdLst>
              <a:gd name="connsiteX0" fmla="*/ 0 w 5760720"/>
              <a:gd name="connsiteY0" fmla="*/ 172203 h 1033200"/>
              <a:gd name="connsiteX1" fmla="*/ 172203 w 5760720"/>
              <a:gd name="connsiteY1" fmla="*/ 0 h 1033200"/>
              <a:gd name="connsiteX2" fmla="*/ 5588517 w 5760720"/>
              <a:gd name="connsiteY2" fmla="*/ 0 h 1033200"/>
              <a:gd name="connsiteX3" fmla="*/ 5760720 w 5760720"/>
              <a:gd name="connsiteY3" fmla="*/ 172203 h 1033200"/>
              <a:gd name="connsiteX4" fmla="*/ 5760720 w 5760720"/>
              <a:gd name="connsiteY4" fmla="*/ 860997 h 1033200"/>
              <a:gd name="connsiteX5" fmla="*/ 5588517 w 5760720"/>
              <a:gd name="connsiteY5" fmla="*/ 1033200 h 1033200"/>
              <a:gd name="connsiteX6" fmla="*/ 172203 w 5760720"/>
              <a:gd name="connsiteY6" fmla="*/ 1033200 h 1033200"/>
              <a:gd name="connsiteX7" fmla="*/ 0 w 5760720"/>
              <a:gd name="connsiteY7" fmla="*/ 860997 h 1033200"/>
              <a:gd name="connsiteX8" fmla="*/ 0 w 5760720"/>
              <a:gd name="connsiteY8" fmla="*/ 172203 h 10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1033200">
                <a:moveTo>
                  <a:pt x="0" y="172203"/>
                </a:moveTo>
                <a:cubicBezTo>
                  <a:pt x="0" y="77098"/>
                  <a:pt x="77098" y="0"/>
                  <a:pt x="172203" y="0"/>
                </a:cubicBezTo>
                <a:lnTo>
                  <a:pt x="5588517" y="0"/>
                </a:lnTo>
                <a:cubicBezTo>
                  <a:pt x="5683622" y="0"/>
                  <a:pt x="5760720" y="77098"/>
                  <a:pt x="5760720" y="172203"/>
                </a:cubicBezTo>
                <a:lnTo>
                  <a:pt x="5760720" y="860997"/>
                </a:lnTo>
                <a:cubicBezTo>
                  <a:pt x="5760720" y="956102"/>
                  <a:pt x="5683622" y="1033200"/>
                  <a:pt x="5588517" y="1033200"/>
                </a:cubicBezTo>
                <a:lnTo>
                  <a:pt x="172203" y="1033200"/>
                </a:lnTo>
                <a:cubicBezTo>
                  <a:pt x="77098" y="1033200"/>
                  <a:pt x="0" y="956102"/>
                  <a:pt x="0" y="860997"/>
                </a:cubicBezTo>
                <a:lnTo>
                  <a:pt x="0" y="172203"/>
                </a:lnTo>
                <a:close/>
              </a:path>
            </a:pathLst>
          </a:custGeom>
          <a:solidFill>
            <a:srgbClr val="00A8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8179" tIns="50437" rIns="268179" bIns="50437" numCol="1" spcCol="1270" anchor="ctr" anchorCtr="0">
            <a:noAutofit/>
          </a:bodyPr>
          <a:lstStyle/>
          <a:p>
            <a:pPr lvl="0" algn="l" defTabSz="1422400">
              <a:lnSpc>
                <a:spcPct val="90000"/>
              </a:lnSpc>
              <a:spcBef>
                <a:spcPct val="0"/>
              </a:spcBef>
              <a:spcAft>
                <a:spcPct val="35000"/>
              </a:spcAft>
            </a:pPr>
            <a:r>
              <a:rPr lang="en-US" altLang="en-US" sz="3000" b="1" kern="1200" dirty="0" smtClean="0">
                <a:solidFill>
                  <a:schemeClr val="bg1"/>
                </a:solidFill>
              </a:rPr>
              <a:t>Market-oriented firm</a:t>
            </a:r>
            <a:endParaRPr lang="en-IN" sz="3000" kern="1200" dirty="0">
              <a:solidFill>
                <a:schemeClr val="bg1"/>
              </a:solidFill>
            </a:endParaRPr>
          </a:p>
        </p:txBody>
      </p:sp>
      <p:sp>
        <p:nvSpPr>
          <p:cNvPr id="4" name="Slide Number Placeholder 3"/>
          <p:cNvSpPr>
            <a:spLocks noGrp="1"/>
          </p:cNvSpPr>
          <p:nvPr>
            <p:ph type="sldNum" sz="quarter" idx="12"/>
          </p:nvPr>
        </p:nvSpPr>
        <p:spPr/>
        <p:txBody>
          <a:bodyPr/>
          <a:lstStyle/>
          <a:p>
            <a:pPr>
              <a:defRPr/>
            </a:pPr>
            <a:fld id="{870C1DED-0233-4F48-9299-A139275232B7}" type="slidenum">
              <a:rPr lang="en-US" altLang="en-US" smtClean="0"/>
              <a:pPr>
                <a:defRPr/>
              </a:pPr>
              <a:t>6</a:t>
            </a:fld>
            <a:endParaRPr lang="en-US" altLang="en-US" dirty="0"/>
          </a:p>
        </p:txBody>
      </p:sp>
      <p:sp>
        <p:nvSpPr>
          <p:cNvPr id="6"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3</a:t>
            </a:r>
            <a:endParaRPr lang="en-IN" altLang="en-US" sz="2000" dirty="0">
              <a:latin typeface="Franklin Gothic Medium" panose="020B0603020102020204" pitchFamily="34" charset="0"/>
            </a:endParaRPr>
          </a:p>
        </p:txBody>
      </p:sp>
    </p:spTree>
    <p:extLst>
      <p:ext uri="{BB962C8B-B14F-4D97-AF65-F5344CB8AC3E}">
        <p14:creationId xmlns:p14="http://schemas.microsoft.com/office/powerpoint/2010/main" val="201704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Value Requirements</a:t>
            </a:r>
            <a:endParaRPr lang="en-IN" dirty="0"/>
          </a:p>
        </p:txBody>
      </p:sp>
      <p:sp>
        <p:nvSpPr>
          <p:cNvPr id="3" name="Content Placeholder 2"/>
          <p:cNvSpPr>
            <a:spLocks noGrp="1"/>
          </p:cNvSpPr>
          <p:nvPr>
            <p:ph idx="1"/>
          </p:nvPr>
        </p:nvSpPr>
        <p:spPr/>
        <p:txBody>
          <a:bodyPr/>
          <a:lstStyle/>
          <a:p>
            <a:pPr eaLnBrk="1" hangingPunct="1">
              <a:buClr>
                <a:srgbClr val="B11738"/>
              </a:buClr>
              <a:buSzPct val="100000"/>
              <a:buFont typeface="Arial" panose="020B0604020202020204" pitchFamily="34" charset="0"/>
              <a:buChar char="•"/>
            </a:pPr>
            <a:r>
              <a:rPr lang="en-US" altLang="en-US" dirty="0"/>
              <a:t>Offer products that perform</a:t>
            </a:r>
          </a:p>
          <a:p>
            <a:pPr eaLnBrk="1" hangingPunct="1">
              <a:buClr>
                <a:srgbClr val="B11738"/>
              </a:buClr>
              <a:buSzPct val="100000"/>
              <a:buFont typeface="Arial" panose="020B0604020202020204" pitchFamily="34" charset="0"/>
              <a:buChar char="•"/>
            </a:pPr>
            <a:r>
              <a:rPr lang="en-US" altLang="en-US" dirty="0"/>
              <a:t>Earn trust</a:t>
            </a:r>
          </a:p>
          <a:p>
            <a:pPr eaLnBrk="1" hangingPunct="1">
              <a:buClr>
                <a:srgbClr val="B11738"/>
              </a:buClr>
              <a:buSzPct val="100000"/>
              <a:buFont typeface="Arial" panose="020B0604020202020204" pitchFamily="34" charset="0"/>
              <a:buChar char="•"/>
            </a:pPr>
            <a:r>
              <a:rPr lang="en-US" altLang="en-US" dirty="0"/>
              <a:t>Avoid unrealistic pricing</a:t>
            </a:r>
          </a:p>
          <a:p>
            <a:pPr eaLnBrk="1" hangingPunct="1">
              <a:buClr>
                <a:srgbClr val="B11738"/>
              </a:buClr>
              <a:buSzPct val="100000"/>
              <a:buFont typeface="Arial" panose="020B0604020202020204" pitchFamily="34" charset="0"/>
              <a:buChar char="•"/>
            </a:pPr>
            <a:r>
              <a:rPr lang="en-US" altLang="en-US" dirty="0"/>
              <a:t>Give the buyer facts</a:t>
            </a:r>
          </a:p>
          <a:p>
            <a:pPr eaLnBrk="1" hangingPunct="1">
              <a:buClr>
                <a:srgbClr val="B11738"/>
              </a:buClr>
              <a:buSzPct val="100000"/>
              <a:buFont typeface="Arial" panose="020B0604020202020204" pitchFamily="34" charset="0"/>
              <a:buChar char="•"/>
            </a:pPr>
            <a:r>
              <a:rPr lang="en-US" altLang="en-US" dirty="0"/>
              <a:t>Offer organization-wide commitment in service and after-sales support</a:t>
            </a:r>
          </a:p>
          <a:p>
            <a:pPr eaLnBrk="1" hangingPunct="1">
              <a:buClr>
                <a:srgbClr val="B11738"/>
              </a:buClr>
              <a:buSzPct val="100000"/>
              <a:buFont typeface="Arial" panose="020B0604020202020204" pitchFamily="34" charset="0"/>
              <a:buChar char="•"/>
            </a:pPr>
            <a:r>
              <a:rPr lang="en-US" altLang="en-US" dirty="0" smtClean="0"/>
              <a:t>Co-create </a:t>
            </a:r>
            <a:r>
              <a:rPr lang="en-US" altLang="en-US" dirty="0"/>
              <a:t>with customers</a:t>
            </a:r>
          </a:p>
          <a:p>
            <a:pPr marL="0" indent="0">
              <a:buNone/>
            </a:pPr>
            <a:endParaRPr lang="en-IN" dirty="0"/>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3</a:t>
            </a:r>
            <a:endParaRPr lang="en-IN" altLang="en-US" sz="2000" dirty="0">
              <a:latin typeface="Franklin Gothic Medium" panose="020B0603020102020204" pitchFamily="34" charset="0"/>
            </a:endParaRPr>
          </a:p>
        </p:txBody>
      </p:sp>
    </p:spTree>
    <p:extLst>
      <p:ext uri="{BB962C8B-B14F-4D97-AF65-F5344CB8AC3E}">
        <p14:creationId xmlns:p14="http://schemas.microsoft.com/office/powerpoint/2010/main" val="2157209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a:t>
            </a:r>
            <a:r>
              <a:rPr lang="en-US" dirty="0" smtClean="0"/>
              <a:t>Satisfaction</a:t>
            </a:r>
            <a:endParaRPr lang="en-IN" dirty="0"/>
          </a:p>
        </p:txBody>
      </p:sp>
      <p:sp>
        <p:nvSpPr>
          <p:cNvPr id="3" name="Content Placeholder 2"/>
          <p:cNvSpPr>
            <a:spLocks noGrp="1"/>
          </p:cNvSpPr>
          <p:nvPr>
            <p:ph idx="1"/>
          </p:nvPr>
        </p:nvSpPr>
        <p:spPr/>
        <p:txBody>
          <a:bodyPr/>
          <a:lstStyle/>
          <a:p>
            <a:r>
              <a:rPr lang="en-US" altLang="en-US" dirty="0" smtClean="0"/>
              <a:t>Customers</a:t>
            </a:r>
            <a:r>
              <a:rPr lang="en-US" altLang="en-US" dirty="0"/>
              <a:t>’ evaluation of a good or service in terms of whether that good or service has met their needs and </a:t>
            </a:r>
            <a:r>
              <a:rPr lang="en-US" altLang="en-US" dirty="0" smtClean="0"/>
              <a:t>expectations</a:t>
            </a:r>
            <a:endParaRPr lang="en-US" altLang="en-US" dirty="0"/>
          </a:p>
          <a:p>
            <a:pPr eaLnBrk="1" hangingPunct="1"/>
            <a:r>
              <a:rPr lang="en-US" altLang="en-US" b="1" dirty="0" smtClean="0"/>
              <a:t>Relationship marketing</a:t>
            </a:r>
            <a:endParaRPr lang="en-US" altLang="en-US" dirty="0"/>
          </a:p>
          <a:p>
            <a:pPr lvl="1" eaLnBrk="1" hangingPunct="1"/>
            <a:r>
              <a:rPr lang="en-US" altLang="en-US" dirty="0" smtClean="0"/>
              <a:t>Strategy </a:t>
            </a:r>
            <a:r>
              <a:rPr lang="en-US" altLang="en-US" dirty="0"/>
              <a:t>that focuses on keeping and improving relationships with </a:t>
            </a:r>
            <a:r>
              <a:rPr lang="en-US" altLang="en-US" dirty="0" smtClean="0"/>
              <a:t>customers</a:t>
            </a:r>
            <a:endParaRPr lang="en-US" altLang="en-US" dirty="0"/>
          </a:p>
        </p:txBody>
      </p:sp>
      <p:sp>
        <p:nvSpPr>
          <p:cNvPr id="6"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3</a:t>
            </a:r>
            <a:endParaRPr lang="en-IN" altLang="en-US" sz="2000" dirty="0">
              <a:latin typeface="Franklin Gothic Medium" panose="020B0603020102020204" pitchFamily="34" charset="0"/>
            </a:endParaRPr>
          </a:p>
        </p:txBody>
      </p:sp>
    </p:spTree>
    <p:extLst>
      <p:ext uri="{BB962C8B-B14F-4D97-AF65-F5344CB8AC3E}">
        <p14:creationId xmlns:p14="http://schemas.microsoft.com/office/powerpoint/2010/main" val="3286069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Customer </a:t>
            </a:r>
            <a:r>
              <a:rPr lang="en-US" altLang="en-US" dirty="0" smtClean="0"/>
              <a:t>Relationship Management (CRM)</a:t>
            </a:r>
            <a:endParaRPr lang="en-IN" sz="2000" dirty="0"/>
          </a:p>
        </p:txBody>
      </p:sp>
      <p:sp>
        <p:nvSpPr>
          <p:cNvPr id="3" name="Content Placeholder 2"/>
          <p:cNvSpPr>
            <a:spLocks noGrp="1"/>
          </p:cNvSpPr>
          <p:nvPr>
            <p:ph idx="1"/>
          </p:nvPr>
        </p:nvSpPr>
        <p:spPr/>
        <p:txBody>
          <a:bodyPr/>
          <a:lstStyle/>
          <a:p>
            <a:pPr eaLnBrk="1" hangingPunct="1">
              <a:buSzPct val="95000"/>
              <a:buFontTx/>
              <a:buChar char="•"/>
            </a:pPr>
            <a:r>
              <a:rPr lang="en-US" altLang="en-US" dirty="0" smtClean="0"/>
              <a:t>Company-wide business strategy designed to optimize profitability, revenue, and customer satisfaction</a:t>
            </a:r>
          </a:p>
          <a:p>
            <a:pPr lvl="1" eaLnBrk="1" hangingPunct="1">
              <a:buSzPct val="95000"/>
              <a:buFontTx/>
              <a:buChar char="•"/>
            </a:pPr>
            <a:r>
              <a:rPr lang="en-US" altLang="en-US" dirty="0"/>
              <a:t>B</a:t>
            </a:r>
            <a:r>
              <a:rPr lang="en-US" altLang="en-US" dirty="0" smtClean="0"/>
              <a:t>y focusing on highly defined and precise customer groups</a:t>
            </a:r>
            <a:endParaRPr lang="en-US" altLang="en-US" b="1" dirty="0"/>
          </a:p>
          <a:p>
            <a:pPr eaLnBrk="1" hangingPunct="1">
              <a:buSzPct val="95000"/>
              <a:buFontTx/>
              <a:buChar char="•"/>
            </a:pPr>
            <a:r>
              <a:rPr lang="en-US" altLang="en-US" b="1" dirty="0"/>
              <a:t>On-demand </a:t>
            </a:r>
            <a:r>
              <a:rPr lang="en-US" altLang="en-US" b="1" dirty="0" smtClean="0"/>
              <a:t>marketing</a:t>
            </a:r>
            <a:endParaRPr lang="en-US" altLang="en-US" dirty="0"/>
          </a:p>
          <a:p>
            <a:pPr lvl="1" eaLnBrk="1" hangingPunct="1">
              <a:buSzPct val="95000"/>
              <a:buFontTx/>
              <a:buChar char="•"/>
            </a:pPr>
            <a:r>
              <a:rPr lang="en-US" altLang="en-US" dirty="0" smtClean="0"/>
              <a:t>Delivering relevant experiences, integrated across both physical and virtual environments, throughout the consumer’s decision and buying process</a:t>
            </a:r>
            <a:endParaRPr lang="en-IN" dirty="0"/>
          </a:p>
        </p:txBody>
      </p:sp>
      <p:sp>
        <p:nvSpPr>
          <p:cNvPr id="5" name="TextBox 1"/>
          <p:cNvSpPr txBox="1">
            <a:spLocks noChangeArrowheads="1"/>
          </p:cNvSpPr>
          <p:nvPr/>
        </p:nvSpPr>
        <p:spPr bwMode="auto">
          <a:xfrm>
            <a:off x="8207375" y="173038"/>
            <a:ext cx="730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2"/>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2"/>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2"/>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2"/>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2"/>
                </a:solidFill>
                <a:latin typeface="Calibri" panose="020F0502020204030204" pitchFamily="34" charset="0"/>
              </a:defRPr>
            </a:lvl9pPr>
          </a:lstStyle>
          <a:p>
            <a:pPr>
              <a:spcBef>
                <a:spcPct val="0"/>
              </a:spcBef>
              <a:buFontTx/>
              <a:buNone/>
            </a:pPr>
            <a:r>
              <a:rPr lang="en-IN" altLang="en-US" sz="2000" dirty="0">
                <a:latin typeface="Franklin Gothic Medium" panose="020B0603020102020204" pitchFamily="34" charset="0"/>
              </a:rPr>
              <a:t>LO </a:t>
            </a:r>
            <a:r>
              <a:rPr lang="en-IN" altLang="en-US" sz="2000" dirty="0" smtClean="0">
                <a:latin typeface="Franklin Gothic Medium" panose="020B0603020102020204" pitchFamily="34" charset="0"/>
              </a:rPr>
              <a:t>3</a:t>
            </a:r>
            <a:endParaRPr lang="en-IN" altLang="en-US" sz="2000" dirty="0">
              <a:latin typeface="Franklin Gothic Medium" panose="020B0603020102020204" pitchFamily="34" charset="0"/>
            </a:endParaRPr>
          </a:p>
        </p:txBody>
      </p:sp>
    </p:spTree>
    <p:extLst>
      <p:ext uri="{BB962C8B-B14F-4D97-AF65-F5344CB8AC3E}">
        <p14:creationId xmlns:p14="http://schemas.microsoft.com/office/powerpoint/2010/main" val="2555785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BD9E0DAEFC3E40A59C31973342194A" ma:contentTypeVersion="" ma:contentTypeDescription="Create a new document." ma:contentTypeScope="" ma:versionID="e3c64ba551016adc573befab8c0cca30">
  <xsd:schema xmlns:xsd="http://www.w3.org/2001/XMLSchema" xmlns:xs="http://www.w3.org/2001/XMLSchema" xmlns:p="http://schemas.microsoft.com/office/2006/metadata/properties" xmlns:ns2="5b47f0fb-e24d-44b9-89a4-ff46b5ce035f" xmlns:ns3="dbac95d4-689a-4a2b-9845-ea50641fb23b" targetNamespace="http://schemas.microsoft.com/office/2006/metadata/properties" ma:root="true" ma:fieldsID="cb1c1897da468322b82511c31e0288ea" ns2:_="" ns3:_="">
    <xsd:import namespace="5b47f0fb-e24d-44b9-89a4-ff46b5ce035f"/>
    <xsd:import namespace="dbac95d4-689a-4a2b-9845-ea50641fb23b"/>
    <xsd:element name="properties">
      <xsd:complexType>
        <xsd:sequence>
          <xsd:element name="documentManagement">
            <xsd:complexType>
              <xsd:all>
                <xsd:element ref="ns2:SharedWithUsers" minOccurs="0"/>
                <xsd:element ref="ns2:SharedWithDetails" minOccurs="0"/>
                <xsd:element ref="ns3:Team_x0020_Members" minOccurs="0"/>
                <xsd:element ref="ns3:test1"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bac95d4-689a-4a2b-9845-ea50641fb23b" elementFormDefault="qualified">
    <xsd:import namespace="http://schemas.microsoft.com/office/2006/documentManagement/types"/>
    <xsd:import namespace="http://schemas.microsoft.com/office/infopath/2007/PartnerControls"/>
    <xsd:element name="Team_x0020_Members" ma:index="10" nillable="true" ma:displayName="Team Members" ma:SearchPeopleOnly="false" ma:SharePointGroup="0" ma:internalName="Team_x0020_Memb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st1" ma:index="11" nillable="true" ma:displayName="test1" ma:internalName="test1">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st1 xmlns="dbac95d4-689a-4a2b-9845-ea50641fb23b" xsi:nil="true"/>
    <Team_x0020_Members xmlns="dbac95d4-689a-4a2b-9845-ea50641fb23b">
      <UserInfo>
        <DisplayName/>
        <AccountId xsi:nil="true"/>
        <AccountType/>
      </UserInfo>
    </Team_x0020_Members>
  </documentManagement>
</p:properties>
</file>

<file path=customXml/itemProps1.xml><?xml version="1.0" encoding="utf-8"?>
<ds:datastoreItem xmlns:ds="http://schemas.openxmlformats.org/officeDocument/2006/customXml" ds:itemID="{2C38588F-ADEE-48B6-9FDB-87543034D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dbac95d4-689a-4a2b-9845-ea50641fb2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A7973-6BD7-4D8C-BCF4-3255E18C1380}">
  <ds:schemaRefs>
    <ds:schemaRef ds:uri="http://schemas.microsoft.com/sharepoint/v3/contenttype/forms"/>
  </ds:schemaRefs>
</ds:datastoreItem>
</file>

<file path=customXml/itemProps3.xml><?xml version="1.0" encoding="utf-8"?>
<ds:datastoreItem xmlns:ds="http://schemas.openxmlformats.org/officeDocument/2006/customXml" ds:itemID="{D2F5D6F3-F2F7-4A39-8213-1F64C51696CF}">
  <ds:schemaRefs>
    <ds:schemaRef ds:uri="dbac95d4-689a-4a2b-9845-ea50641fb23b"/>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5b47f0fb-e24d-44b9-89a4-ff46b5ce035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6372</TotalTime>
  <Words>847</Words>
  <Application>Microsoft Office PowerPoint</Application>
  <PresentationFormat>On-screen Show (4:3)</PresentationFormat>
  <Paragraphs>142</Paragraphs>
  <Slides>15</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Times New Roman</vt:lpstr>
      <vt:lpstr>Arial</vt:lpstr>
      <vt:lpstr>DINPro-CondBlack</vt:lpstr>
      <vt:lpstr>Arial Narrow</vt:lpstr>
      <vt:lpstr>Franklin Gothic Medium</vt:lpstr>
      <vt:lpstr>MS PGothic</vt:lpstr>
      <vt:lpstr>Rockwell</vt:lpstr>
      <vt:lpstr>Wingdings</vt:lpstr>
      <vt:lpstr>MS PGothic</vt:lpstr>
      <vt:lpstr>Calibri</vt:lpstr>
      <vt:lpstr>Lucida Grande</vt:lpstr>
      <vt:lpstr>Office Theme</vt:lpstr>
      <vt:lpstr>Chapter 1 An Overview of Marketing </vt:lpstr>
      <vt:lpstr>Learning Outcomes</vt:lpstr>
      <vt:lpstr>Marketing</vt:lpstr>
      <vt:lpstr>Exchange</vt:lpstr>
      <vt:lpstr>Marketing Management Philosophies  </vt:lpstr>
      <vt:lpstr>Differences between Sales and Market Orientations</vt:lpstr>
      <vt:lpstr>Customer Value Requirements</vt:lpstr>
      <vt:lpstr>Customer Satisfaction</vt:lpstr>
      <vt:lpstr>Customer Relationship Management (CRM)</vt:lpstr>
      <vt:lpstr>Firm’s Primary Goals</vt:lpstr>
      <vt:lpstr>Tools the Organization Uses to Achieve Its Goals</vt:lpstr>
      <vt:lpstr> Why Study Marketing? </vt:lpstr>
      <vt:lpstr>Key Terms</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An Overview of Marketing</dc:subject>
  <dc:creator>Deb Baker</dc:creator>
  <cp:lastModifiedBy>Sharon Thomas</cp:lastModifiedBy>
  <cp:revision>642</cp:revision>
  <cp:lastPrinted>2011-09-02T18:20:27Z</cp:lastPrinted>
  <dcterms:created xsi:type="dcterms:W3CDTF">2006-06-08T19:20:03Z</dcterms:created>
  <dcterms:modified xsi:type="dcterms:W3CDTF">2017-01-06T09:49:38Z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0x010100DCBD9E0DAEFC3E40A59C31973342194A</vt:lpwstr>
  </property>
</Properties>
</file>