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5600" r:id="rId3"/>
  </p:sldMasterIdLst>
  <p:notesMasterIdLst>
    <p:notesMasterId r:id="rId21"/>
  </p:notesMasterIdLst>
  <p:handoutMasterIdLst>
    <p:handoutMasterId r:id="rId22"/>
  </p:handoutMasterIdLst>
  <p:sldIdLst>
    <p:sldId id="588" r:id="rId4"/>
    <p:sldId id="410" r:id="rId5"/>
    <p:sldId id="567" r:id="rId6"/>
    <p:sldId id="526" r:id="rId7"/>
    <p:sldId id="530" r:id="rId8"/>
    <p:sldId id="584" r:id="rId9"/>
    <p:sldId id="533" r:id="rId10"/>
    <p:sldId id="534" r:id="rId11"/>
    <p:sldId id="572" r:id="rId12"/>
    <p:sldId id="569" r:id="rId13"/>
    <p:sldId id="355" r:id="rId14"/>
    <p:sldId id="525" r:id="rId15"/>
    <p:sldId id="541" r:id="rId16"/>
    <p:sldId id="587" r:id="rId17"/>
    <p:sldId id="577" r:id="rId18"/>
    <p:sldId id="576" r:id="rId19"/>
    <p:sldId id="579"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MS PGothic" panose="020B0600070205080204" pitchFamily="34" charset="-128"/>
      <p:regular r:id="rId27"/>
    </p:embeddedFont>
    <p:embeddedFont>
      <p:font typeface="MS PGothic" panose="020B0600070205080204" pitchFamily="34" charset="-128"/>
      <p:regular r:id="rId27"/>
    </p:embeddedFont>
    <p:embeddedFont>
      <p:font typeface="Rockwell" panose="02060603020205020403" pitchFamily="18" charset="0"/>
      <p:regular r:id="rId28"/>
      <p:bold r:id="rId29"/>
      <p:italic r:id="rId30"/>
      <p:boldItalic r:id="rId31"/>
    </p:embeddedFont>
    <p:embeddedFont>
      <p:font typeface="Franklin Gothic Medium" panose="020B0603020102020204" pitchFamily="34" charset="0"/>
      <p:regular r:id="rId32"/>
      <p:italic r:id="rId33"/>
    </p:embeddedFont>
    <p:embeddedFont>
      <p:font typeface="Arial Narrow" panose="020B0606020202030204"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59" clrIdx="0">
    <p:extLst>
      <p:ext uri="{19B8F6BF-5375-455C-9EA6-DF929625EA0E}">
        <p15:presenceInfo xmlns:p15="http://schemas.microsoft.com/office/powerpoint/2012/main" userId="S-1-5-21-3361151005-2080053223-3394076701-16130" providerId="AD"/>
      </p:ext>
    </p:extLst>
  </p:cmAuthor>
  <p:cmAuthor id="2" name="Sandra Eliswa" initials="SE" lastIdx="47" clrIdx="1">
    <p:extLst>
      <p:ext uri="{19B8F6BF-5375-455C-9EA6-DF929625EA0E}">
        <p15:presenceInfo xmlns:p15="http://schemas.microsoft.com/office/powerpoint/2012/main" userId="S-1-5-21-3361151005-2080053223-3394076701-18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8A8"/>
    <a:srgbClr val="322083"/>
    <a:srgbClr val="E4E21A"/>
    <a:srgbClr val="B11738"/>
    <a:srgbClr val="CC0000"/>
    <a:srgbClr val="CC2450"/>
    <a:srgbClr val="F2B24A"/>
    <a:srgbClr val="008000"/>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70916" autoAdjust="0"/>
  </p:normalViewPr>
  <p:slideViewPr>
    <p:cSldViewPr snapToGrid="0">
      <p:cViewPr varScale="1">
        <p:scale>
          <a:sx n="49" d="100"/>
          <a:sy n="49" d="100"/>
        </p:scale>
        <p:origin x="870" y="30"/>
      </p:cViewPr>
      <p:guideLst>
        <p:guide orient="horz" pos="2160"/>
        <p:guide pos="28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61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Chapter 11 Developing and Managing Products</a:t>
            </a:r>
          </a:p>
        </p:txBody>
      </p:sp>
      <p:sp>
        <p:nvSpPr>
          <p:cNvPr id="261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22DB6C-810F-4EEA-AB08-CB979D51DD06}" type="slidenum">
              <a:rPr lang="en-US" altLang="en-US"/>
              <a:pPr>
                <a:defRPr/>
              </a:pPr>
              <a:t>‹#›</a:t>
            </a:fld>
            <a:endParaRPr lang="en-US" altLang="en-US" dirty="0"/>
          </a:p>
        </p:txBody>
      </p:sp>
    </p:spTree>
    <p:extLst>
      <p:ext uri="{BB962C8B-B14F-4D97-AF65-F5344CB8AC3E}">
        <p14:creationId xmlns:p14="http://schemas.microsoft.com/office/powerpoint/2010/main" val="44175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Chapter 11 Developing and Managing Products</a:t>
            </a: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0A86EC7-29AC-4EE5-A045-5F87407DF887}" type="slidenum">
              <a:rPr lang="en-US" altLang="en-US"/>
              <a:pPr>
                <a:defRPr/>
              </a:pPr>
              <a:t>‹#›</a:t>
            </a:fld>
            <a:endParaRPr lang="en-US" altLang="en-US" dirty="0"/>
          </a:p>
        </p:txBody>
      </p:sp>
    </p:spTree>
    <p:extLst>
      <p:ext uri="{BB962C8B-B14F-4D97-AF65-F5344CB8AC3E}">
        <p14:creationId xmlns:p14="http://schemas.microsoft.com/office/powerpoint/2010/main" val="243714571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 An Overview of Marketing</a:t>
            </a:r>
          </a:p>
        </p:txBody>
      </p:sp>
      <p:sp>
        <p:nvSpPr>
          <p:cNvPr id="11267" name="Rectangle 7"/>
          <p:cNvSpPr>
            <a:spLocks noGrp="1" noChangeArrowheads="1"/>
          </p:cNvSpPr>
          <p:nvPr>
            <p:ph type="sldNum" sz="quarter" idx="5"/>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5315A74-6A9B-4BF6-8DE0-27736093E938}" type="slidenum">
              <a:rPr lang="en-US" altLang="en-US" sz="1200" smtClean="0"/>
              <a:pPr/>
              <a:t>1</a:t>
            </a:fld>
            <a:endParaRPr lang="en-US" altLang="en-US" sz="1200" dirty="0" smtClean="0"/>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67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solidFill>
                  <a:srgbClr val="000000"/>
                </a:solidFill>
              </a:rPr>
              <a:t>Chapter 11 Developing and Managing Products</a:t>
            </a: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A9F00E3-D4B3-4ED8-AB03-2155A9534F5C}" type="slidenum">
              <a:rPr lang="en-US" altLang="en-US" sz="1200" smtClean="0">
                <a:solidFill>
                  <a:srgbClr val="000000"/>
                </a:solidFill>
              </a:rPr>
              <a:pPr/>
              <a:t>10</a:t>
            </a:fld>
            <a:endParaRPr lang="en-US" altLang="en-US" sz="1200" dirty="0" smtClean="0">
              <a:solidFill>
                <a:srgbClr val="000000"/>
              </a:solidFill>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Products fail for a number of reasons:</a:t>
            </a:r>
          </a:p>
          <a:p>
            <a:pPr marL="457200" lvl="1" indent="0" eaLnBrk="1" hangingPunct="1">
              <a:buFont typeface="Arial" panose="020B0604020202020204" pitchFamily="34" charset="0"/>
              <a:buNone/>
            </a:pPr>
            <a:r>
              <a:rPr lang="en-US" altLang="en-US" dirty="0" smtClean="0">
                <a:latin typeface="Arial" panose="020B0604020202020204" pitchFamily="34" charset="0"/>
              </a:rPr>
              <a:t>• One common reason is that they simply do not offer any discernible benefit compared to existing products. </a:t>
            </a:r>
          </a:p>
          <a:p>
            <a:pPr marL="457200" lvl="1" indent="0" eaLnBrk="1" hangingPunct="1">
              <a:buFont typeface="Arial" panose="020B0604020202020204" pitchFamily="34" charset="0"/>
              <a:buNone/>
            </a:pPr>
            <a:r>
              <a:rPr lang="en-US" altLang="en-US" dirty="0" smtClean="0">
                <a:latin typeface="Arial" panose="020B0604020202020204" pitchFamily="34" charset="0"/>
              </a:rPr>
              <a:t>• Another commonly cited factor in new product failures is a poor match between product features and customer desires. </a:t>
            </a:r>
          </a:p>
          <a:p>
            <a:pPr marL="457200" lvl="1" indent="0" eaLnBrk="1" hangingPunct="1">
              <a:buFont typeface="Arial" panose="020B0604020202020204" pitchFamily="34" charset="0"/>
              <a:buNone/>
            </a:pPr>
            <a:r>
              <a:rPr lang="en-US" altLang="en-US" dirty="0" smtClean="0">
                <a:latin typeface="Arial" panose="020B0604020202020204" pitchFamily="34" charset="0"/>
              </a:rPr>
              <a:t>• Other reasons for failure include overestimation of market size, incorrect targeting or positioning, a price too high or too low, inadequate distribution, poor promotion, or simply, an inferior product.</a:t>
            </a:r>
          </a:p>
          <a:p>
            <a:pPr marL="228600" indent="-228600" eaLnBrk="1" hangingPunct="1">
              <a:buFont typeface="Arial" panose="020B0604020202020204" pitchFamily="34" charset="0"/>
              <a:buChar char="•"/>
            </a:pPr>
            <a:r>
              <a:rPr lang="en-US" altLang="en-US" dirty="0" smtClean="0">
                <a:latin typeface="Arial" panose="020B0604020202020204" pitchFamily="34" charset="0"/>
              </a:rPr>
              <a:t>Absolute failure occurs when a company cannot recoup its development, marketing, and production costs—the product actually loses money for the company. </a:t>
            </a:r>
          </a:p>
          <a:p>
            <a:pPr marL="228600" indent="-228600" eaLnBrk="1" hangingPunct="1">
              <a:buFont typeface="Arial" panose="020B0604020202020204" pitchFamily="34" charset="0"/>
              <a:buChar char="•"/>
            </a:pPr>
            <a:r>
              <a:rPr lang="en-US" altLang="en-US" dirty="0" smtClean="0">
                <a:latin typeface="Arial" panose="020B0604020202020204" pitchFamily="34" charset="0"/>
              </a:rPr>
              <a:t>A relative product failure results when the product returns a profit but fails to achieve sales, profit, or market share goals.</a:t>
            </a:r>
          </a:p>
          <a:p>
            <a:pPr marL="228600" indent="-228600" eaLnBrk="1" hangingPunct="1">
              <a:buFont typeface="Arial" panose="020B0604020202020204" pitchFamily="34" charset="0"/>
              <a:buChar char="•"/>
            </a:pP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45180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54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42CCB57-0BF1-4AC7-A9E9-C7C920CF9C27}" type="slidenum">
              <a:rPr lang="en-US" altLang="en-US" sz="1200" smtClean="0"/>
              <a:pPr/>
              <a:t>11</a:t>
            </a:fld>
            <a:endParaRPr lang="en-US" altLang="en-US" sz="1200"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IN" altLang="en-US" dirty="0" smtClean="0">
                <a:latin typeface="Arial" panose="020B0604020202020204" pitchFamily="34" charset="0"/>
              </a:rPr>
              <a:t>A firm that starts with a global strategy is better able to develop products that are marketable worldwide</a:t>
            </a:r>
            <a:r>
              <a:rPr lang="en-US" altLang="en-US" dirty="0" smtClean="0">
                <a:latin typeface="Arial" panose="020B0604020202020204" pitchFamily="34" charset="0"/>
              </a:rPr>
              <a:t>.  </a:t>
            </a:r>
          </a:p>
          <a:p>
            <a:pPr marL="228600" indent="-228600" eaLnBrk="1" hangingPunct="1">
              <a:buFont typeface="Arial" panose="020B0604020202020204" pitchFamily="34" charset="0"/>
              <a:buChar char="•"/>
            </a:pPr>
            <a:r>
              <a:rPr lang="en-US" altLang="en-US" dirty="0" smtClean="0">
                <a:latin typeface="Arial" panose="020B0604020202020204" pitchFamily="34" charset="0"/>
              </a:rPr>
              <a:t>In many multinational corporations, every product is developed for potential worldwide distribution, and unique market requirements are built in whenever possible.  </a:t>
            </a:r>
          </a:p>
          <a:p>
            <a:pPr marL="228600" indent="-228600" eaLnBrk="1" hangingPunct="1">
              <a:buFont typeface="Arial" panose="020B0604020202020204" pitchFamily="34" charset="0"/>
              <a:buChar char="•"/>
            </a:pPr>
            <a:r>
              <a:rPr lang="en-US" altLang="en-US" dirty="0" smtClean="0">
                <a:latin typeface="Arial" panose="020B0604020202020204" pitchFamily="34" charset="0"/>
              </a:rPr>
              <a:t>Some global marketers design their products to meet regulations in their major markets and then, if necessary, meet smaller markets’ requirements country by country.</a:t>
            </a: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6574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499D174-624E-436C-AF43-17D3E10DA8E1}" type="slidenum">
              <a:rPr lang="en-US" altLang="en-US" sz="1200" smtClean="0"/>
              <a:pPr/>
              <a:t>12</a:t>
            </a:fld>
            <a:endParaRPr lang="en-US" altLang="en-US" sz="1200" dirty="0" smtClean="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IN" altLang="en-US" dirty="0" smtClean="0">
                <a:latin typeface="Arial" panose="020B0604020202020204" pitchFamily="34" charset="0"/>
              </a:rPr>
              <a:t>Five categories of adopters participate in the diffusion process:  </a:t>
            </a:r>
          </a:p>
          <a:p>
            <a:pPr marL="685800" lvl="1" indent="-228600" eaLnBrk="1" hangingPunct="1">
              <a:buFont typeface="Arial" panose="020B0604020202020204" pitchFamily="34" charset="0"/>
              <a:buChar char="•"/>
            </a:pPr>
            <a:r>
              <a:rPr lang="en-IN" altLang="en-US" dirty="0" smtClean="0">
                <a:latin typeface="Arial" panose="020B0604020202020204" pitchFamily="34" charset="0"/>
              </a:rPr>
              <a:t>Innovators</a:t>
            </a:r>
            <a:r>
              <a:rPr lang="en-IN" altLang="en-US" baseline="0" dirty="0" smtClean="0">
                <a:latin typeface="Arial" panose="020B0604020202020204" pitchFamily="34" charset="0"/>
              </a:rPr>
              <a:t> - T</a:t>
            </a:r>
            <a:r>
              <a:rPr lang="en-IN" altLang="en-US" dirty="0" smtClean="0">
                <a:latin typeface="Arial" panose="020B0604020202020204" pitchFamily="34" charset="0"/>
              </a:rPr>
              <a:t>he first 2.5 percent who adopt the product. Many are obsessive about trying new ideas and products. </a:t>
            </a:r>
          </a:p>
          <a:p>
            <a:pPr marL="685800" lvl="1" indent="-228600" eaLnBrk="1" hangingPunct="1">
              <a:buFont typeface="Arial" panose="020B0604020202020204" pitchFamily="34" charset="0"/>
              <a:buChar char="•"/>
            </a:pPr>
            <a:r>
              <a:rPr lang="en-IN" altLang="en-US" dirty="0" smtClean="0">
                <a:latin typeface="Arial" panose="020B0604020202020204" pitchFamily="34" charset="0"/>
              </a:rPr>
              <a:t>Early adopters</a:t>
            </a:r>
            <a:r>
              <a:rPr lang="en-IN" altLang="en-US" baseline="0" dirty="0" smtClean="0">
                <a:latin typeface="Arial" panose="020B0604020202020204" pitchFamily="34" charset="0"/>
              </a:rPr>
              <a:t> - </a:t>
            </a:r>
            <a:r>
              <a:rPr lang="en-IN" altLang="en-US" dirty="0" smtClean="0">
                <a:latin typeface="Arial" panose="020B0604020202020204" pitchFamily="34" charset="0"/>
              </a:rPr>
              <a:t>The next 13.5 percent to adopt the product. They are oriented to the community and rely on group norms and values.</a:t>
            </a:r>
          </a:p>
          <a:p>
            <a:pPr marL="685800" lvl="1" indent="-228600" eaLnBrk="1" hangingPunct="1">
              <a:buFont typeface="Arial" panose="020B0604020202020204" pitchFamily="34" charset="0"/>
              <a:buChar char="•"/>
            </a:pPr>
            <a:r>
              <a:rPr lang="en-IN" altLang="en-US" dirty="0" smtClean="0">
                <a:latin typeface="Arial" panose="020B0604020202020204" pitchFamily="34" charset="0"/>
              </a:rPr>
              <a:t>Early majority</a:t>
            </a:r>
            <a:r>
              <a:rPr lang="en-IN" altLang="en-US" baseline="0" dirty="0" smtClean="0">
                <a:latin typeface="Arial" panose="020B0604020202020204" pitchFamily="34" charset="0"/>
              </a:rPr>
              <a:t> - </a:t>
            </a:r>
            <a:r>
              <a:rPr lang="en-IN" altLang="en-US" dirty="0" smtClean="0">
                <a:latin typeface="Arial" panose="020B0604020202020204" pitchFamily="34" charset="0"/>
              </a:rPr>
              <a:t>The next 34 percent to adopt. They weigh the pros and cons before adopting a new product and rely on group information.</a:t>
            </a:r>
          </a:p>
          <a:p>
            <a:pPr marL="685800" lvl="1" indent="-228600" eaLnBrk="1" hangingPunct="1">
              <a:buFont typeface="Arial" panose="020B0604020202020204" pitchFamily="34" charset="0"/>
              <a:buChar char="•"/>
            </a:pPr>
            <a:r>
              <a:rPr lang="en-IN" altLang="en-US" dirty="0" smtClean="0">
                <a:latin typeface="Arial" panose="020B0604020202020204" pitchFamily="34" charset="0"/>
              </a:rPr>
              <a:t>Late majority</a:t>
            </a:r>
            <a:r>
              <a:rPr lang="en-IN" altLang="en-US" baseline="0" dirty="0" smtClean="0">
                <a:latin typeface="Arial" panose="020B0604020202020204" pitchFamily="34" charset="0"/>
              </a:rPr>
              <a:t> - </a:t>
            </a:r>
            <a:r>
              <a:rPr lang="en-IN" altLang="en-US" dirty="0" smtClean="0">
                <a:latin typeface="Arial" panose="020B0604020202020204" pitchFamily="34" charset="0"/>
              </a:rPr>
              <a:t>The next 34 percent to adopt. They adopt a new product because most of their friends have already adopted it.</a:t>
            </a:r>
          </a:p>
          <a:p>
            <a:pPr marL="685800" lvl="1" indent="-228600" eaLnBrk="1" hangingPunct="1">
              <a:buFont typeface="Arial" panose="020B0604020202020204" pitchFamily="34" charset="0"/>
              <a:buChar char="•"/>
            </a:pPr>
            <a:r>
              <a:rPr lang="en-IN" altLang="en-US" dirty="0" smtClean="0">
                <a:latin typeface="Arial" panose="020B0604020202020204" pitchFamily="34" charset="0"/>
              </a:rPr>
              <a:t>Laggards</a:t>
            </a:r>
            <a:r>
              <a:rPr lang="en-IN" altLang="en-US" baseline="0" dirty="0" smtClean="0">
                <a:latin typeface="Arial" panose="020B0604020202020204" pitchFamily="34" charset="0"/>
              </a:rPr>
              <a:t> - </a:t>
            </a:r>
            <a:r>
              <a:rPr lang="en-IN" altLang="en-US" dirty="0" smtClean="0">
                <a:latin typeface="Arial" panose="020B0604020202020204" pitchFamily="34" charset="0"/>
              </a:rPr>
              <a:t>The final 16 percent to adopt. By the time laggards adopt an innovation, it has probably been outmoded. Marketers typically ignore laggards, who do not seem to be motivated by promotion and personal selling. </a:t>
            </a: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9497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62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22A33220-F40B-43C9-BBC6-BE5854C3EE1C}" type="slidenum">
              <a:rPr lang="en-US" altLang="en-US" sz="1200" smtClean="0"/>
              <a:pPr/>
              <a:t>13</a:t>
            </a:fld>
            <a:endParaRPr lang="en-US" altLang="en-US" sz="1200" dirty="0" smtClean="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latin typeface="Arial" panose="020B0604020202020204" pitchFamily="34" charset="0"/>
              </a:rPr>
              <a:t>Five product characteristics can be used to predict and explain the rate of acceptance and diffusion of a new product:</a:t>
            </a:r>
          </a:p>
          <a:p>
            <a:pPr eaLnBrk="1" hangingPunct="1">
              <a:buFontTx/>
              <a:buChar char="•"/>
            </a:pPr>
            <a:r>
              <a:rPr lang="en-US" altLang="en-US" sz="1000" dirty="0" smtClean="0">
                <a:latin typeface="Arial" panose="020B0604020202020204" pitchFamily="34" charset="0"/>
              </a:rPr>
              <a:t> Complexity</a:t>
            </a:r>
            <a:r>
              <a:rPr lang="en-US" altLang="en-US" sz="1000" baseline="0" dirty="0" smtClean="0">
                <a:latin typeface="Arial" panose="020B0604020202020204" pitchFamily="34" charset="0"/>
              </a:rPr>
              <a:t> - </a:t>
            </a:r>
            <a:r>
              <a:rPr lang="en-US" altLang="en-US" sz="1000" dirty="0" smtClean="0">
                <a:latin typeface="Arial" panose="020B0604020202020204" pitchFamily="34" charset="0"/>
              </a:rPr>
              <a:t>The more complex the product, the slower is its diffusion.  </a:t>
            </a:r>
          </a:p>
          <a:p>
            <a:pPr eaLnBrk="1" hangingPunct="1">
              <a:buFontTx/>
              <a:buChar char="•"/>
            </a:pPr>
            <a:r>
              <a:rPr lang="en-US" altLang="en-US" sz="1000" dirty="0" smtClean="0">
                <a:latin typeface="Arial" panose="020B0604020202020204" pitchFamily="34" charset="0"/>
              </a:rPr>
              <a:t> Compatibility</a:t>
            </a:r>
            <a:r>
              <a:rPr lang="en-US" altLang="en-US" sz="1000" baseline="0" dirty="0" smtClean="0">
                <a:latin typeface="Arial" panose="020B0604020202020204" pitchFamily="34" charset="0"/>
              </a:rPr>
              <a:t> - </a:t>
            </a:r>
            <a:r>
              <a:rPr lang="en-US" altLang="en-US" sz="1000" dirty="0" smtClean="0">
                <a:latin typeface="Arial" panose="020B0604020202020204" pitchFamily="34" charset="0"/>
              </a:rPr>
              <a:t>Incompatible products diffuse more slowly than compatible products. </a:t>
            </a:r>
          </a:p>
          <a:p>
            <a:pPr eaLnBrk="1" hangingPunct="1">
              <a:buFontTx/>
              <a:buChar char="•"/>
            </a:pPr>
            <a:r>
              <a:rPr lang="en-US" altLang="en-US" sz="1000" dirty="0" smtClean="0">
                <a:latin typeface="Arial" panose="020B0604020202020204" pitchFamily="34" charset="0"/>
              </a:rPr>
              <a:t> Relative advantage</a:t>
            </a:r>
            <a:r>
              <a:rPr lang="en-US" altLang="en-US" sz="1000" baseline="0" dirty="0" smtClean="0">
                <a:latin typeface="Arial" panose="020B0604020202020204" pitchFamily="34" charset="0"/>
              </a:rPr>
              <a:t> - </a:t>
            </a:r>
            <a:r>
              <a:rPr lang="en-US" altLang="en-US" sz="1000" dirty="0" smtClean="0">
                <a:latin typeface="Arial" panose="020B0604020202020204" pitchFamily="34" charset="0"/>
              </a:rPr>
              <a:t>The degree to which a product is perceived as superior to existing substitutes.</a:t>
            </a:r>
          </a:p>
          <a:p>
            <a:pPr eaLnBrk="1" hangingPunct="1">
              <a:buFontTx/>
              <a:buChar char="•"/>
            </a:pPr>
            <a:r>
              <a:rPr lang="en-US" altLang="en-US" sz="1000" dirty="0" smtClean="0">
                <a:latin typeface="Arial" panose="020B0604020202020204" pitchFamily="34" charset="0"/>
              </a:rPr>
              <a:t> Observability</a:t>
            </a:r>
            <a:r>
              <a:rPr lang="en-US" altLang="en-US" sz="1000" baseline="0" dirty="0" smtClean="0">
                <a:latin typeface="Arial" panose="020B0604020202020204" pitchFamily="34" charset="0"/>
              </a:rPr>
              <a:t> - </a:t>
            </a:r>
            <a:r>
              <a:rPr lang="en-US" altLang="en-US" sz="1000" dirty="0" smtClean="0">
                <a:latin typeface="Arial" panose="020B0604020202020204" pitchFamily="34" charset="0"/>
              </a:rPr>
              <a:t>The degree to which the benefits or other results of using the products can be observed by others and communicated to target customers.  </a:t>
            </a:r>
          </a:p>
          <a:p>
            <a:pPr eaLnBrk="1" hangingPunct="1">
              <a:buFontTx/>
              <a:buChar char="•"/>
            </a:pPr>
            <a:r>
              <a:rPr lang="en-US" altLang="en-US" sz="1000" dirty="0" smtClean="0">
                <a:latin typeface="Arial" panose="020B0604020202020204" pitchFamily="34" charset="0"/>
              </a:rPr>
              <a:t> Trialability</a:t>
            </a:r>
            <a:r>
              <a:rPr lang="en-US" altLang="en-US" sz="1000" baseline="0" dirty="0" smtClean="0">
                <a:latin typeface="Arial" panose="020B0604020202020204" pitchFamily="34" charset="0"/>
              </a:rPr>
              <a:t> - </a:t>
            </a:r>
            <a:r>
              <a:rPr lang="en-US" altLang="en-US" sz="1000" dirty="0" smtClean="0">
                <a:latin typeface="Arial" panose="020B0604020202020204" pitchFamily="34" charset="0"/>
              </a:rPr>
              <a:t>The degree to which a product can be tried on a limited basis.  </a:t>
            </a:r>
          </a:p>
          <a:p>
            <a:pPr eaLnBrk="1" hangingPunct="1"/>
            <a:endParaRPr lang="en-US" altLang="en-US" sz="1000" dirty="0" smtClean="0">
              <a:latin typeface="Arial" panose="020B0604020202020204" pitchFamily="34" charset="0"/>
            </a:endParaRPr>
          </a:p>
          <a:p>
            <a:pPr eaLnBrk="1" hangingPunct="1"/>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149954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The </a:t>
            </a:r>
            <a:r>
              <a:rPr lang="en-US" altLang="en-US" b="1" dirty="0" smtClean="0">
                <a:latin typeface="Arial" panose="020B0604020202020204" pitchFamily="34" charset="0"/>
              </a:rPr>
              <a:t>product life cycle (PLC) </a:t>
            </a:r>
            <a:r>
              <a:rPr lang="en-US" altLang="en-US" dirty="0" smtClean="0">
                <a:latin typeface="Arial" panose="020B0604020202020204" pitchFamily="34" charset="0"/>
              </a:rPr>
              <a:t>is a widely familiar concept in marketing and is considered a useful marketing management tool. However, some critics have challenged the theoretical basis and managerial value of the PLC. </a:t>
            </a:r>
          </a:p>
          <a:p>
            <a:pPr marL="228600" indent="-228600" eaLnBrk="1" hangingPunct="1">
              <a:buFont typeface="Arial" panose="020B0604020202020204" pitchFamily="34" charset="0"/>
              <a:buChar char="•"/>
            </a:pPr>
            <a:r>
              <a:rPr lang="en-US" altLang="en-US" dirty="0" smtClean="0">
                <a:latin typeface="Arial" panose="020B0604020202020204" pitchFamily="34" charset="0"/>
              </a:rPr>
              <a:t>The product life cycle traces the stages of a product’s acceptance from its introduction to its decline.  </a:t>
            </a:r>
          </a:p>
          <a:p>
            <a:pPr marL="228600" indent="-228600" eaLnBrk="1" hangingPunct="1">
              <a:buFont typeface="Arial" panose="020B0604020202020204" pitchFamily="34" charset="0"/>
              <a:buChar char="•"/>
            </a:pPr>
            <a:r>
              <a:rPr lang="en-US" altLang="en-US" dirty="0" smtClean="0">
                <a:latin typeface="Arial" panose="020B0604020202020204" pitchFamily="34" charset="0"/>
              </a:rPr>
              <a:t>The PLC concept can be used to analyze a brand, a product form, or a product category.  </a:t>
            </a:r>
          </a:p>
          <a:p>
            <a:endParaRPr lang="en-IN" dirty="0"/>
          </a:p>
        </p:txBody>
      </p:sp>
      <p:sp>
        <p:nvSpPr>
          <p:cNvPr id="4" name="Date Placeholder 3"/>
          <p:cNvSpPr>
            <a:spLocks noGrp="1"/>
          </p:cNvSpPr>
          <p:nvPr>
            <p:ph type="dt" idx="10"/>
          </p:nvPr>
        </p:nvSpPr>
        <p:spPr/>
        <p:txBody>
          <a:bodyPr/>
          <a:lstStyle/>
          <a:p>
            <a:pPr>
              <a:defRPr/>
            </a:pPr>
            <a:r>
              <a:rPr lang="en-US" dirty="0" smtClean="0"/>
              <a:t>Chapter 11 Developing and Managing Products</a:t>
            </a:r>
            <a:endParaRPr lang="en-US" dirty="0"/>
          </a:p>
        </p:txBody>
      </p:sp>
      <p:sp>
        <p:nvSpPr>
          <p:cNvPr id="5" name="Slide Number Placeholder 4"/>
          <p:cNvSpPr>
            <a:spLocks noGrp="1"/>
          </p:cNvSpPr>
          <p:nvPr>
            <p:ph type="sldNum" sz="quarter" idx="11"/>
          </p:nvPr>
        </p:nvSpPr>
        <p:spPr/>
        <p:txBody>
          <a:bodyPr/>
          <a:lstStyle/>
          <a:p>
            <a:pPr>
              <a:defRPr/>
            </a:pPr>
            <a:fld id="{70A86EC7-29AC-4EE5-A045-5F87407DF887}" type="slidenum">
              <a:rPr lang="en-US" altLang="en-US" smtClean="0"/>
              <a:pPr>
                <a:defRPr/>
              </a:pPr>
              <a:t>14</a:t>
            </a:fld>
            <a:endParaRPr lang="en-US" altLang="en-US" dirty="0"/>
          </a:p>
        </p:txBody>
      </p:sp>
    </p:spTree>
    <p:extLst>
      <p:ext uri="{BB962C8B-B14F-4D97-AF65-F5344CB8AC3E}">
        <p14:creationId xmlns:p14="http://schemas.microsoft.com/office/powerpoint/2010/main" val="335247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B269DC7-64A9-4CDC-902D-7C42D29FF11F}" type="slidenum">
              <a:rPr lang="en-US" altLang="en-US" sz="1200" smtClean="0"/>
              <a:pPr/>
              <a:t>2</a:t>
            </a:fld>
            <a:endParaRPr lang="en-US" altLang="en-US" sz="1200" dirty="0"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8299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solidFill>
                  <a:srgbClr val="000000"/>
                </a:solidFill>
              </a:rPr>
              <a:t>Chapter 11 Developing and Managing Products</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37D746A-75E4-4138-8165-73B5E4939E80}" type="slidenum">
              <a:rPr lang="en-US" altLang="en-US" sz="1200" smtClean="0">
                <a:solidFill>
                  <a:srgbClr val="000000"/>
                </a:solidFill>
              </a:rPr>
              <a:pPr/>
              <a:t>3</a:t>
            </a:fld>
            <a:endParaRPr lang="en-US" altLang="en-US" sz="1200" dirty="0" smtClean="0">
              <a:solidFill>
                <a:srgbClr val="000000"/>
              </a:solidFill>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68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25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86A0D44-219B-4724-AF2B-3431C5F50C44}" type="slidenum">
              <a:rPr lang="en-US" altLang="en-US" sz="1200" smtClean="0"/>
              <a:pPr/>
              <a:t>4</a:t>
            </a:fld>
            <a:endParaRPr lang="en-US" altLang="en-US" sz="1200" dirty="0" smtClean="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The introduction of a </a:t>
            </a:r>
            <a:r>
              <a:rPr lang="en-US" altLang="en-US" b="1" dirty="0" smtClean="0">
                <a:latin typeface="Arial" panose="020B0604020202020204" pitchFamily="34" charset="0"/>
              </a:rPr>
              <a:t>new product </a:t>
            </a:r>
            <a:r>
              <a:rPr lang="en-US" altLang="en-US" dirty="0" smtClean="0">
                <a:latin typeface="Arial" panose="020B0604020202020204" pitchFamily="34" charset="0"/>
              </a:rPr>
              <a:t>is a monumental undertaking with a lot of open-ended questions—even for an established, multi-billion dollar company.</a:t>
            </a:r>
          </a:p>
          <a:p>
            <a:pPr marL="171450" indent="-171450" eaLnBrk="1" hangingPunct="1">
              <a:buFont typeface="Arial" panose="020B0604020202020204" pitchFamily="34" charset="0"/>
              <a:buChar char="•"/>
            </a:pPr>
            <a:r>
              <a:rPr lang="en-US" altLang="en-US" sz="1000" dirty="0" smtClean="0">
                <a:latin typeface="Arial" panose="020B0604020202020204" pitchFamily="34" charset="0"/>
              </a:rPr>
              <a:t>The meaning of the term new product varies widely. The term actually has several correct definitions. There are six categories of new products:</a:t>
            </a:r>
          </a:p>
          <a:p>
            <a:pPr lvl="1" eaLnBrk="1" hangingPunct="1"/>
            <a:r>
              <a:rPr lang="en-US" altLang="en-US" sz="1000" dirty="0" smtClean="0">
                <a:latin typeface="Arial" panose="020B0604020202020204" pitchFamily="34" charset="0"/>
              </a:rPr>
              <a:t>• New-to-the-world products (or discontinuous innovations) create an entirely new market and are the smallest category of new products.  </a:t>
            </a:r>
          </a:p>
          <a:p>
            <a:pPr lvl="1" eaLnBrk="1" hangingPunct="1"/>
            <a:r>
              <a:rPr lang="en-US" altLang="en-US" sz="1000" dirty="0" smtClean="0">
                <a:latin typeface="Arial" panose="020B0604020202020204" pitchFamily="34" charset="0"/>
              </a:rPr>
              <a:t>• New product lines allow a firm to enter an established market.</a:t>
            </a:r>
          </a:p>
          <a:p>
            <a:pPr lvl="1" eaLnBrk="1" hangingPunct="1"/>
            <a:r>
              <a:rPr lang="en-US" altLang="en-US" sz="1000" dirty="0" smtClean="0">
                <a:latin typeface="Arial" panose="020B0604020202020204" pitchFamily="34" charset="0"/>
              </a:rPr>
              <a:t>• Additions to existing product lines include new products that supplement a firm’s established product line.  </a:t>
            </a:r>
          </a:p>
          <a:p>
            <a:pPr lvl="1" eaLnBrk="1" hangingPunct="1"/>
            <a:r>
              <a:rPr lang="en-US" altLang="en-US" sz="1000" dirty="0" smtClean="0">
                <a:latin typeface="Arial" panose="020B0604020202020204" pitchFamily="34" charset="0"/>
              </a:rPr>
              <a:t>• Improvements or revisions of existing products may be significantly or only slightly changed.</a:t>
            </a:r>
          </a:p>
          <a:p>
            <a:pPr lvl="1" eaLnBrk="1" hangingPunct="1"/>
            <a:r>
              <a:rPr lang="en-US" altLang="en-US" sz="1000" dirty="0" smtClean="0">
                <a:latin typeface="Arial" panose="020B0604020202020204" pitchFamily="34" charset="0"/>
              </a:rPr>
              <a:t>• Repositioned products are targeted at new markets or market segments.</a:t>
            </a:r>
          </a:p>
          <a:p>
            <a:pPr lvl="1" eaLnBrk="1" hangingPunct="1"/>
            <a:r>
              <a:rPr lang="en-US" altLang="en-US" sz="1000" dirty="0" smtClean="0">
                <a:latin typeface="Arial" panose="020B0604020202020204" pitchFamily="34" charset="0"/>
              </a:rPr>
              <a:t>• Lower-priced products provide performance similar to competing brands at a lower price.  </a:t>
            </a:r>
          </a:p>
          <a:p>
            <a:pPr marL="228600" indent="-228600" eaLnBrk="1" hangingPunct="1"/>
            <a:endParaRPr lang="en-US" altLang="en-US" sz="1000" dirty="0" smtClean="0">
              <a:latin typeface="Arial" panose="020B0604020202020204" pitchFamily="34" charset="0"/>
            </a:endParaRP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1719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A9179944-B440-4D28-8C23-966B1E35397A}" type="slidenum">
              <a:rPr lang="en-US" altLang="en-US" sz="1200" smtClean="0"/>
              <a:pPr/>
              <a:t>5</a:t>
            </a:fld>
            <a:endParaRPr lang="en-US" altLang="en-US" sz="1200" dirty="0" smtClean="0"/>
          </a:p>
        </p:txBody>
      </p:sp>
      <p:sp>
        <p:nvSpPr>
          <p:cNvPr id="33796"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defRPr/>
            </a:pPr>
            <a:r>
              <a:rPr lang="en-US" dirty="0" smtClean="0"/>
              <a:t>After new ideas have been generated, they pass through </a:t>
            </a:r>
            <a:r>
              <a:rPr lang="en-US" b="1" dirty="0" smtClean="0"/>
              <a:t>screening</a:t>
            </a:r>
            <a:r>
              <a:rPr lang="en-US" dirty="0" smtClean="0"/>
              <a:t>, which is the first filter in the product development process.</a:t>
            </a:r>
          </a:p>
          <a:p>
            <a:pPr marL="228600" indent="-228600" eaLnBrk="1" hangingPunct="1">
              <a:buFont typeface="Arial" panose="020B0604020202020204" pitchFamily="34" charset="0"/>
              <a:buChar char="•"/>
              <a:defRPr/>
            </a:pPr>
            <a:r>
              <a:rPr lang="en-US" b="1" dirty="0" smtClean="0"/>
              <a:t>Concept tests </a:t>
            </a:r>
            <a:r>
              <a:rPr lang="en-US" dirty="0" smtClean="0"/>
              <a:t>are considered fairly good predictors of success for line extensions. They have also been relatively precise predictors of success for new products that are not copycat items, are not easily classified into existing product categories, and do not require major changes in consumer behavior.</a:t>
            </a:r>
          </a:p>
        </p:txBody>
      </p:sp>
    </p:spTree>
    <p:extLst>
      <p:ext uri="{BB962C8B-B14F-4D97-AF65-F5344CB8AC3E}">
        <p14:creationId xmlns:p14="http://schemas.microsoft.com/office/powerpoint/2010/main" val="89287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4A72800-A7CC-46BC-AFC3-B8F268F1F02A}" type="slidenum">
              <a:rPr lang="en-US" altLang="en-US" sz="1200" smtClean="0"/>
              <a:pPr/>
              <a:t>6</a:t>
            </a:fld>
            <a:endParaRPr lang="en-US" altLang="en-US" sz="1200" dirty="0" smtClean="0"/>
          </a:p>
        </p:txBody>
      </p:sp>
      <p:sp>
        <p:nvSpPr>
          <p:cNvPr id="35844"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defRPr/>
            </a:pPr>
            <a:r>
              <a:rPr lang="en-IN" dirty="0" smtClean="0"/>
              <a:t>New-product ideas that survive the initial screening process move to the business analysis stage, where preliminary figures for demand, cost, sales, and profitability are calculated.</a:t>
            </a:r>
            <a:endParaRPr lang="en-US" dirty="0" smtClean="0"/>
          </a:p>
        </p:txBody>
      </p:sp>
    </p:spTree>
    <p:extLst>
      <p:ext uri="{BB962C8B-B14F-4D97-AF65-F5344CB8AC3E}">
        <p14:creationId xmlns:p14="http://schemas.microsoft.com/office/powerpoint/2010/main" val="29348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6222BB21-D108-4D1A-9AA6-803FACB69F3C}" type="slidenum">
              <a:rPr lang="en-US" altLang="en-US" sz="1200" smtClean="0"/>
              <a:pPr/>
              <a:t>7</a:t>
            </a:fld>
            <a:endParaRPr lang="en-US" altLang="en-US" sz="1200" dirty="0"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The development stage can last a long time and thus be very expensive. It took ten years to develop Crest toothpaste, fifteen years to develop the Polaroid Colorpack camera and the Xerox copy machine, eighteen years to develop Minute Rice, and fifty-one years to develop the television.</a:t>
            </a:r>
          </a:p>
        </p:txBody>
      </p:sp>
    </p:spTree>
    <p:extLst>
      <p:ext uri="{BB962C8B-B14F-4D97-AF65-F5344CB8AC3E}">
        <p14:creationId xmlns:p14="http://schemas.microsoft.com/office/powerpoint/2010/main" val="179250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11D5420-0AF1-42CF-8B10-06E7137200F6}" type="slidenum">
              <a:rPr lang="en-US" altLang="en-US" sz="1200" smtClean="0"/>
              <a:pPr/>
              <a:t>8</a:t>
            </a:fld>
            <a:endParaRPr lang="en-US" altLang="en-US" sz="1200" dirty="0" smtClean="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The development process works best when all the involved areas (marketing, R&amp;D, engineering, production, and suppliers) work together rather than sequentially. This product is known as </a:t>
            </a:r>
            <a:r>
              <a:rPr lang="en-US" altLang="en-US" b="1" dirty="0" smtClean="0">
                <a:latin typeface="Arial" panose="020B0604020202020204" pitchFamily="34" charset="0"/>
              </a:rPr>
              <a:t>simultaneous product development</a:t>
            </a:r>
            <a:r>
              <a:rPr lang="en-US" altLang="en-US" dirty="0" smtClean="0">
                <a:latin typeface="Arial" panose="020B0604020202020204" pitchFamily="34" charset="0"/>
              </a:rPr>
              <a:t>.  </a:t>
            </a:r>
          </a:p>
          <a:p>
            <a:pPr marL="228600" indent="-228600" eaLnBrk="1" hangingPunct="1">
              <a:buFont typeface="Arial" panose="020B0604020202020204" pitchFamily="34" charset="0"/>
              <a:buChar char="•"/>
            </a:pPr>
            <a:r>
              <a:rPr lang="en-US" altLang="en-US" dirty="0" smtClean="0">
                <a:latin typeface="Arial" panose="020B0604020202020204" pitchFamily="34" charset="0"/>
              </a:rPr>
              <a:t>This approach allows firms to shorten the development process and reduce costs. </a:t>
            </a:r>
          </a:p>
          <a:p>
            <a:pPr marL="228600" indent="-228600" eaLnBrk="1" hangingPunct="1">
              <a:buFont typeface="Arial" panose="020B0604020202020204" pitchFamily="34" charset="0"/>
              <a:buChar char="•"/>
            </a:pPr>
            <a:r>
              <a:rPr lang="en-US" altLang="en-US" dirty="0" smtClean="0">
                <a:latin typeface="Arial" panose="020B0604020202020204" pitchFamily="34" charset="0"/>
              </a:rPr>
              <a:t>The Internet is a useful tool for implementing </a:t>
            </a:r>
            <a:r>
              <a:rPr lang="en-US" altLang="en-US" b="0" dirty="0" smtClean="0">
                <a:latin typeface="Arial" panose="020B0604020202020204" pitchFamily="34" charset="0"/>
              </a:rPr>
              <a:t>simultaneous product development</a:t>
            </a:r>
            <a:r>
              <a:rPr lang="en-US" altLang="en-US" dirty="0" smtClean="0">
                <a:latin typeface="Arial" panose="020B0604020202020204" pitchFamily="34" charset="0"/>
              </a:rPr>
              <a:t>, particularly for global efforts. Global R&amp;D is important because large companies have become global and focus on multiple markets. Also, companies want to tap into the world’s best talent.   </a:t>
            </a:r>
          </a:p>
          <a:p>
            <a:pPr marL="228600" indent="-228600" eaLnBrk="1" hangingPunct="1">
              <a:buFontTx/>
              <a:buAutoNum type="arabicPeriod"/>
            </a:pPr>
            <a:endParaRPr lang="en-US" altLang="en-US" dirty="0" smtClean="0">
              <a:latin typeface="Arial" panose="020B0604020202020204" pitchFamily="34" charset="0"/>
            </a:endParaRP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9074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11 Developing and Managing Products</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C922F30-028B-421F-A852-3B3CF22F0E0E}" type="slidenum">
              <a:rPr lang="en-US" altLang="en-US" sz="1200" smtClean="0"/>
              <a:pPr/>
              <a:t>9</a:t>
            </a:fld>
            <a:endParaRPr lang="en-US" altLang="en-US" sz="1200" dirty="0"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eaLnBrk="1" hangingPunct="1">
              <a:buFont typeface="Arial" panose="020B0604020202020204" pitchFamily="34" charset="0"/>
              <a:buChar char="•"/>
            </a:pPr>
            <a:r>
              <a:rPr lang="en-IN" altLang="en-US" dirty="0" smtClean="0">
                <a:latin typeface="Arial" panose="020B0604020202020204" pitchFamily="34" charset="0"/>
              </a:rPr>
              <a:t>The best-managed global firms leverage their global networks by sharing best practices, knowledge, and technology.</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328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444500" cy="68580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 name="Rectangle 2"/>
          <p:cNvSpPr/>
          <p:nvPr userDrawn="1"/>
        </p:nvSpPr>
        <p:spPr>
          <a:xfrm>
            <a:off x="0" y="563563"/>
            <a:ext cx="9144000" cy="1287462"/>
          </a:xfrm>
          <a:prstGeom prst="rect">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4832350" y="3165475"/>
            <a:ext cx="3881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itchFamily="34" charset="0"/>
              </a:rPr>
              <a:t>Developing and  Managing Products</a:t>
            </a:r>
          </a:p>
        </p:txBody>
      </p:sp>
      <p:sp>
        <p:nvSpPr>
          <p:cNvPr id="5" name="TextBox 4"/>
          <p:cNvSpPr txBox="1">
            <a:spLocks noChangeArrowheads="1"/>
          </p:cNvSpPr>
          <p:nvPr userDrawn="1"/>
        </p:nvSpPr>
        <p:spPr bwMode="auto">
          <a:xfrm>
            <a:off x="4832350"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11</a:t>
            </a:r>
          </a:p>
        </p:txBody>
      </p:sp>
      <p:cxnSp>
        <p:nvCxnSpPr>
          <p:cNvPr id="6" name="Straight Connector 5"/>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8" name="TextBox 7"/>
          <p:cNvSpPr txBox="1">
            <a:spLocks noChangeArrowheads="1"/>
          </p:cNvSpPr>
          <p:nvPr userDrawn="1"/>
        </p:nvSpPr>
        <p:spPr bwMode="auto">
          <a:xfrm>
            <a:off x="369888" y="138113"/>
            <a:ext cx="64039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3100" dirty="0" smtClean="0">
              <a:solidFill>
                <a:schemeClr val="tx2"/>
              </a:solidFill>
              <a:latin typeface="DINPro-CondBlack"/>
              <a:ea typeface="DINPro-CondBlack"/>
              <a:cs typeface="DINPro-CondBlack"/>
            </a:endParaRPr>
          </a:p>
        </p:txBody>
      </p:sp>
      <p:sp>
        <p:nvSpPr>
          <p:cNvPr id="11" name="Footer Placeholder 1"/>
          <p:cNvSpPr>
            <a:spLocks noGrp="1"/>
          </p:cNvSpPr>
          <p:nvPr>
            <p:ph type="ftr" sz="quarter" idx="10"/>
          </p:nvPr>
        </p:nvSpPr>
        <p:spPr>
          <a:xfrm>
            <a:off x="5508625" y="6373813"/>
            <a:ext cx="3503613" cy="484187"/>
          </a:xfrm>
        </p:spPr>
        <p:txBody>
          <a:bodyPr/>
          <a:lstStyle>
            <a:lvl1pPr>
              <a:defRPr sz="1000">
                <a:solidFill>
                  <a:schemeClr val="tx2"/>
                </a:solidFill>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sp>
        <p:nvSpPr>
          <p:cNvPr id="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510044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49D03BD2-53C8-463C-A737-F86847C84E11}"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p:txBody>
          <a:bodyPr/>
          <a:lstStyle>
            <a:lvl1pPr>
              <a:defRPr/>
            </a:lvl1pPr>
          </a:lstStyle>
          <a:p>
            <a:pPr>
              <a:defRPr/>
            </a:pPr>
            <a:endParaRPr lang="en-US" dirty="0"/>
          </a:p>
        </p:txBody>
      </p:sp>
      <p:sp>
        <p:nvSpPr>
          <p:cNvPr id="1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6804562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10CFC36-8593-4A6B-9885-9D1CD2429EC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3497532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938CF3-0B4A-4510-ADAF-A69EB0350673}" type="slidenum">
              <a:rPr lang="en-US" altLang="en-US"/>
              <a:pPr>
                <a:defRPr/>
              </a:pPr>
              <a:t>‹#›</a:t>
            </a:fld>
            <a:endParaRPr lang="en-US" altLang="en-US" dirty="0"/>
          </a:p>
        </p:txBody>
      </p:sp>
    </p:spTree>
    <p:extLst>
      <p:ext uri="{BB962C8B-B14F-4D97-AF65-F5344CB8AC3E}">
        <p14:creationId xmlns:p14="http://schemas.microsoft.com/office/powerpoint/2010/main" val="246242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7DAA14-4F58-4848-ABA7-C25D9F93E18F}" type="slidenum">
              <a:rPr lang="en-US" altLang="en-US"/>
              <a:pPr>
                <a:defRPr/>
              </a:pPr>
              <a:t>‹#›</a:t>
            </a:fld>
            <a:endParaRPr lang="en-US" altLang="en-US" dirty="0"/>
          </a:p>
        </p:txBody>
      </p:sp>
    </p:spTree>
    <p:extLst>
      <p:ext uri="{BB962C8B-B14F-4D97-AF65-F5344CB8AC3E}">
        <p14:creationId xmlns:p14="http://schemas.microsoft.com/office/powerpoint/2010/main" val="302184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88C7BA-972E-4C4A-A9F4-8E952330B1B7}" type="slidenum">
              <a:rPr lang="en-US" altLang="en-US"/>
              <a:pPr>
                <a:defRPr/>
              </a:pPr>
              <a:t>‹#›</a:t>
            </a:fld>
            <a:endParaRPr lang="en-US" altLang="en-US" dirty="0"/>
          </a:p>
        </p:txBody>
      </p:sp>
    </p:spTree>
    <p:extLst>
      <p:ext uri="{BB962C8B-B14F-4D97-AF65-F5344CB8AC3E}">
        <p14:creationId xmlns:p14="http://schemas.microsoft.com/office/powerpoint/2010/main" val="126740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3B4777C-577C-4A3D-B74A-4AF6506690C4}" type="slidenum">
              <a:rPr lang="en-US" altLang="en-US"/>
              <a:pPr>
                <a:defRPr/>
              </a:pPr>
              <a:t>‹#›</a:t>
            </a:fld>
            <a:endParaRPr lang="en-US" altLang="en-US" dirty="0"/>
          </a:p>
        </p:txBody>
      </p:sp>
    </p:spTree>
    <p:extLst>
      <p:ext uri="{BB962C8B-B14F-4D97-AF65-F5344CB8AC3E}">
        <p14:creationId xmlns:p14="http://schemas.microsoft.com/office/powerpoint/2010/main" val="247503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618A0D0-E92A-43A2-B008-B389C4CC01CA}" type="slidenum">
              <a:rPr lang="en-US" altLang="en-US"/>
              <a:pPr>
                <a:defRPr/>
              </a:pPr>
              <a:t>‹#›</a:t>
            </a:fld>
            <a:endParaRPr lang="en-US" altLang="en-US" dirty="0"/>
          </a:p>
        </p:txBody>
      </p:sp>
    </p:spTree>
    <p:extLst>
      <p:ext uri="{BB962C8B-B14F-4D97-AF65-F5344CB8AC3E}">
        <p14:creationId xmlns:p14="http://schemas.microsoft.com/office/powerpoint/2010/main" val="420495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C994B3-BE43-45E1-B4CA-B3CD220184A6}" type="slidenum">
              <a:rPr lang="en-US" altLang="en-US"/>
              <a:pPr>
                <a:defRPr/>
              </a:pPr>
              <a:t>‹#›</a:t>
            </a:fld>
            <a:endParaRPr lang="en-US" altLang="en-US" dirty="0"/>
          </a:p>
        </p:txBody>
      </p:sp>
    </p:spTree>
    <p:extLst>
      <p:ext uri="{BB962C8B-B14F-4D97-AF65-F5344CB8AC3E}">
        <p14:creationId xmlns:p14="http://schemas.microsoft.com/office/powerpoint/2010/main" val="2705051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4FC54A-6358-4FF7-99C3-13D0EAEAEF8E}" type="slidenum">
              <a:rPr lang="en-US" altLang="en-US"/>
              <a:pPr>
                <a:defRPr/>
              </a:pPr>
              <a:t>‹#›</a:t>
            </a:fld>
            <a:endParaRPr lang="en-US" altLang="en-US" dirty="0"/>
          </a:p>
        </p:txBody>
      </p:sp>
    </p:spTree>
    <p:extLst>
      <p:ext uri="{BB962C8B-B14F-4D97-AF65-F5344CB8AC3E}">
        <p14:creationId xmlns:p14="http://schemas.microsoft.com/office/powerpoint/2010/main" val="50851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89648C-873B-40F5-BB57-AC2AB094D847}" type="slidenum">
              <a:rPr lang="en-US" altLang="en-US"/>
              <a:pPr>
                <a:defRPr/>
              </a:pPr>
              <a:t>‹#›</a:t>
            </a:fld>
            <a:endParaRPr lang="en-US" altLang="en-US" dirty="0"/>
          </a:p>
        </p:txBody>
      </p:sp>
    </p:spTree>
    <p:extLst>
      <p:ext uri="{BB962C8B-B14F-4D97-AF65-F5344CB8AC3E}">
        <p14:creationId xmlns:p14="http://schemas.microsoft.com/office/powerpoint/2010/main" val="175865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BC1F0E-97CB-4C00-BEBB-CE9BAC8A62A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EDEE447E-58EA-4616-BBCE-6F6D8615FB1E}" type="slidenum">
              <a:rPr lang="en-US" altLang="en-US"/>
              <a:pPr>
                <a:defRPr/>
              </a:pPr>
              <a:t>‹#›</a:t>
            </a:fld>
            <a:endParaRPr lang="en-US" altLang="en-US" dirty="0"/>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57694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9D12A5-8B23-4CC3-A587-88EBBE8E1479}" type="slidenum">
              <a:rPr lang="en-US" altLang="en-US"/>
              <a:pPr>
                <a:defRPr/>
              </a:pPr>
              <a:t>‹#›</a:t>
            </a:fld>
            <a:endParaRPr lang="en-US" altLang="en-US" dirty="0"/>
          </a:p>
        </p:txBody>
      </p:sp>
    </p:spTree>
    <p:extLst>
      <p:ext uri="{BB962C8B-B14F-4D97-AF65-F5344CB8AC3E}">
        <p14:creationId xmlns:p14="http://schemas.microsoft.com/office/powerpoint/2010/main" val="2109347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417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4971"/>
            <a:ext cx="9144000" cy="1368425"/>
          </a:xfrm>
          <a:prstGeom prst="rect">
            <a:avLst/>
          </a:prstGeom>
          <a:solidFill>
            <a:srgbClr val="00A8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508625" y="3165475"/>
            <a:ext cx="32051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itchFamily="34" charset="0"/>
              </a:rPr>
              <a:t>Developing and  Managing Products</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11</a:t>
            </a:r>
          </a:p>
        </p:txBody>
      </p:sp>
      <p:cxnSp>
        <p:nvCxnSpPr>
          <p:cNvPr id="6" name="Straight Connector 5"/>
          <p:cNvCxnSpPr/>
          <p:nvPr userDrawn="1"/>
        </p:nvCxnSpPr>
        <p:spPr>
          <a:xfrm>
            <a:off x="4832350" y="2987675"/>
            <a:ext cx="4311650" cy="0"/>
          </a:xfrm>
          <a:prstGeom prst="line">
            <a:avLst/>
          </a:prstGeom>
          <a:ln w="38100" cmpd="sng">
            <a:solidFill>
              <a:srgbClr val="00A8A8"/>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Footer Placeholder 1"/>
          <p:cNvSpPr>
            <a:spLocks noGrp="1"/>
          </p:cNvSpPr>
          <p:nvPr>
            <p:ph type="ftr" sz="quarter" idx="10"/>
          </p:nvPr>
        </p:nvSpPr>
        <p:spPr>
          <a:xfrm>
            <a:off x="5235115" y="6440488"/>
            <a:ext cx="390888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63"/>
            <a:ext cx="5235115" cy="6858000"/>
          </a:xfrm>
          <a:prstGeom prst="rect">
            <a:avLst/>
          </a:prstGeom>
        </p:spPr>
      </p:pic>
    </p:spTree>
    <p:extLst>
      <p:ext uri="{BB962C8B-B14F-4D97-AF65-F5344CB8AC3E}">
        <p14:creationId xmlns:p14="http://schemas.microsoft.com/office/powerpoint/2010/main" val="3083174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F935AB0B-0ACF-41E3-AEC6-C0D2E5B054E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58211812-3361-4C29-86DD-EF7ED0921671}" type="slidenum">
              <a:rPr lang="en-US" altLang="en-US"/>
              <a:pPr>
                <a:defRPr/>
              </a:pPr>
              <a:t>‹#›</a:t>
            </a:fld>
            <a:endParaRPr lang="en-US" altLang="en-US" dirty="0"/>
          </a:p>
        </p:txBody>
      </p:sp>
      <p:sp>
        <p:nvSpPr>
          <p:cNvPr id="12"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92986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0D2B3DC-7302-4BCF-A801-4A8A16BA443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7" name="Rectangle 6"/>
          <p:cNvSpPr/>
          <p:nvPr userDrawn="1"/>
        </p:nvSpPr>
        <p:spPr>
          <a:xfrm>
            <a:off x="0" y="368300"/>
            <a:ext cx="2600325" cy="5842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userDrawn="1"/>
        </p:nvSpPr>
        <p:spPr bwMode="auto">
          <a:xfrm>
            <a:off x="1588" y="368300"/>
            <a:ext cx="1450975" cy="584200"/>
          </a:xfrm>
          <a:prstGeom prst="rect">
            <a:avLst/>
          </a:prstGeom>
          <a:solidFill>
            <a:srgbClr val="3366CC"/>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84DB1FF-B912-4B8F-B3EE-3571B17E30E6}" type="slidenum">
              <a:rPr lang="en-US" altLang="en-US"/>
              <a:pPr>
                <a:defRPr/>
              </a:pPr>
              <a:t>‹#›</a:t>
            </a:fld>
            <a:endParaRPr lang="en-US" altLang="en-US" dirty="0"/>
          </a:p>
        </p:txBody>
      </p:sp>
      <p:sp>
        <p:nvSpPr>
          <p:cNvPr id="12"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85475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B44D83E-40F4-4899-BEF3-98DD98D56D8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7" name="Rectangle 6"/>
          <p:cNvSpPr/>
          <p:nvPr userDrawn="1"/>
        </p:nvSpPr>
        <p:spPr>
          <a:xfrm>
            <a:off x="0" y="368300"/>
            <a:ext cx="2600325" cy="5842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userDrawn="1"/>
        </p:nvSpPr>
        <p:spPr bwMode="auto">
          <a:xfrm>
            <a:off x="1588" y="368300"/>
            <a:ext cx="1450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Figure</a:t>
            </a:r>
            <a:endParaRPr lang="en-US" altLang="en-US" sz="3200" b="1" i="1" dirty="0" smtClean="0">
              <a:solidFill>
                <a:schemeClr val="tx2"/>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B72B8CB-BE6D-47F1-91AF-627CB6C3EF2B}" type="slidenum">
              <a:rPr lang="en-US" altLang="en-US"/>
              <a:pPr>
                <a:defRPr/>
              </a:pPr>
              <a:t>‹#›</a:t>
            </a:fld>
            <a:endParaRPr lang="en-US" altLang="en-US" dirty="0"/>
          </a:p>
        </p:txBody>
      </p:sp>
      <p:sp>
        <p:nvSpPr>
          <p:cNvPr id="12"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4924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5E8CD3C-E3A1-4E99-932E-2BDCE606DE0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7" name="Rectangle 6"/>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Exhibit</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6C81307E-C767-4F6F-B769-E643A171E215}" type="slidenum">
              <a:rPr lang="en-US" altLang="en-US"/>
              <a:pPr>
                <a:defRPr/>
              </a:pPr>
              <a:t>‹#›</a:t>
            </a:fld>
            <a:endParaRPr lang="en-US" altLang="en-US" dirty="0"/>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19863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80C57F2-8517-4F9A-AB27-CD713AEC750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dirty="0"/>
          </a:p>
        </p:txBody>
      </p:sp>
      <p:sp>
        <p:nvSpPr>
          <p:cNvPr id="1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5459983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7CBE7CB-122F-44BB-99F3-23FD534872A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10" name="TextBox 9"/>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1064992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76B21FB-D08D-4E26-8E30-393F46FE449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CH11</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dirty="0"/>
          </a:p>
        </p:txBody>
      </p:sp>
      <p:sp>
        <p:nvSpPr>
          <p:cNvPr id="1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12624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defRPr>
            </a:lvl1pPr>
          </a:lstStyle>
          <a:p>
            <a:pPr>
              <a:defRPr/>
            </a:pPr>
            <a:fld id="{A56B608D-6ED8-4D8A-A6DC-DAF5F76FEAB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676" r:id="rId1"/>
    <p:sldLayoutId id="2147485677" r:id="rId2"/>
    <p:sldLayoutId id="2147485678" r:id="rId3"/>
    <p:sldLayoutId id="2147485679" r:id="rId4"/>
    <p:sldLayoutId id="2147485680" r:id="rId5"/>
    <p:sldLayoutId id="2147485681" r:id="rId6"/>
    <p:sldLayoutId id="2147485682" r:id="rId7"/>
    <p:sldLayoutId id="2147485683" r:id="rId8"/>
    <p:sldLayoutId id="2147485684" r:id="rId9"/>
    <p:sldLayoutId id="2147485685" r:id="rId10"/>
    <p:sldLayoutId id="2147485686" r:id="rId11"/>
    <p:sldLayoutId id="2147485667" r:id="rId12"/>
    <p:sldLayoutId id="2147485668" r:id="rId13"/>
    <p:sldLayoutId id="2147485669" r:id="rId14"/>
    <p:sldLayoutId id="2147485670" r:id="rId15"/>
    <p:sldLayoutId id="2147485671" r:id="rId16"/>
    <p:sldLayoutId id="2147485672" r:id="rId17"/>
    <p:sldLayoutId id="2147485673" r:id="rId18"/>
    <p:sldLayoutId id="2147485674" r:id="rId19"/>
    <p:sldLayoutId id="2147485675" r:id="rId20"/>
    <p:sldLayoutId id="2147485687" r:id="rId21"/>
    <p:sldLayoutId id="2147485688" r:id="rId2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Calibri" pitchFamily="34" charset="0"/>
        </a:defRPr>
      </a:lvl2pPr>
      <a:lvl3pPr algn="ctr" defTabSz="457200" rtl="0" eaLnBrk="0" fontAlgn="base" hangingPunct="0">
        <a:spcBef>
          <a:spcPct val="0"/>
        </a:spcBef>
        <a:spcAft>
          <a:spcPct val="0"/>
        </a:spcAft>
        <a:defRPr sz="4400">
          <a:solidFill>
            <a:schemeClr val="tx2"/>
          </a:solidFill>
          <a:latin typeface="Calibri" pitchFamily="34" charset="0"/>
        </a:defRPr>
      </a:lvl3pPr>
      <a:lvl4pPr algn="ctr" defTabSz="457200" rtl="0" eaLnBrk="0" fontAlgn="base" hangingPunct="0">
        <a:spcBef>
          <a:spcPct val="0"/>
        </a:spcBef>
        <a:spcAft>
          <a:spcPct val="0"/>
        </a:spcAft>
        <a:defRPr sz="4400">
          <a:solidFill>
            <a:schemeClr val="tx2"/>
          </a:solidFill>
          <a:latin typeface="Calibri" pitchFamily="34" charset="0"/>
        </a:defRPr>
      </a:lvl4pPr>
      <a:lvl5pPr algn="ctr" defTabSz="457200" rtl="0" eaLnBrk="0" fontAlgn="base" hangingPunct="0">
        <a:spcBef>
          <a:spcPct val="0"/>
        </a:spcBef>
        <a:spcAft>
          <a:spcPct val="0"/>
        </a:spcAft>
        <a:defRPr sz="4400">
          <a:solidFill>
            <a:schemeClr val="tx2"/>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a:xfrm>
            <a:off x="0" y="2041525"/>
            <a:ext cx="3657600" cy="1143000"/>
          </a:xfrm>
        </p:spPr>
        <p:txBody>
          <a:bodyPr/>
          <a:lstStyle/>
          <a:p>
            <a:pPr>
              <a:defRPr/>
            </a:pPr>
            <a:r>
              <a:rPr lang="en-US" dirty="0">
                <a:solidFill>
                  <a:srgbClr val="EE312D"/>
                </a:solidFill>
                <a:effectLst>
                  <a:outerShdw blurRad="38100" dist="38100" dir="2700000" algn="tl">
                    <a:srgbClr val="000000">
                      <a:alpha val="43137"/>
                    </a:srgbClr>
                  </a:outerShdw>
                </a:effectLst>
                <a:ea typeface="MS PGothic" pitchFamily="34" charset="-128"/>
              </a:rPr>
              <a:t>Chapter 1</a:t>
            </a:r>
            <a:br>
              <a:rPr lang="en-US" dirty="0">
                <a:solidFill>
                  <a:srgbClr val="EE312D"/>
                </a:solidFill>
                <a:effectLst>
                  <a:outerShdw blurRad="38100" dist="38100" dir="2700000" algn="tl">
                    <a:srgbClr val="000000">
                      <a:alpha val="43137"/>
                    </a:srgbClr>
                  </a:outerShdw>
                </a:effectLst>
                <a:ea typeface="MS PGothic" pitchFamily="34" charset="-128"/>
              </a:rPr>
            </a:br>
            <a:r>
              <a:rPr lang="en-US" dirty="0">
                <a:effectLst>
                  <a:outerShdw blurRad="38100" dist="38100" dir="2700000" algn="tl">
                    <a:srgbClr val="000000">
                      <a:alpha val="43137"/>
                    </a:srgbClr>
                  </a:outerShdw>
                </a:effectLst>
                <a:ea typeface="MS PGothic" pitchFamily="34" charset="-128"/>
              </a:rPr>
              <a:t>An Overview of Marketing</a:t>
            </a:r>
            <a:br>
              <a:rPr lang="en-US" dirty="0">
                <a:effectLst>
                  <a:outerShdw blurRad="38100" dist="38100" dir="2700000" algn="tl">
                    <a:srgbClr val="000000">
                      <a:alpha val="43137"/>
                    </a:srgbClr>
                  </a:outerShdw>
                </a:effectLst>
                <a:ea typeface="MS PGothic" pitchFamily="34" charset="-128"/>
              </a:rPr>
            </a:br>
            <a:endParaRPr lang="en-IN" dirty="0"/>
          </a:p>
        </p:txBody>
      </p:sp>
      <p:sp>
        <p:nvSpPr>
          <p:cNvPr id="4" name="Footer Placeholder 3"/>
          <p:cNvSpPr>
            <a:spLocks noGrp="1"/>
          </p:cNvSpPr>
          <p:nvPr>
            <p:ph type="ftr" sz="quarter" idx="10"/>
          </p:nvPr>
        </p:nvSpPr>
        <p:spPr/>
        <p:txBody>
          <a:bodyPr/>
          <a:lstStyle/>
          <a:p>
            <a:pPr>
              <a:defRPr/>
            </a:pPr>
            <a:r>
              <a:rPr lang="en-US" dirty="0" smtClean="0"/>
              <a:t>Copyright ©2017 Cengage Learning. All Rights Reserved.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95833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xfrm>
            <a:off x="525463" y="3175"/>
            <a:ext cx="8229600" cy="1143000"/>
          </a:xfrm>
        </p:spPr>
        <p:txBody>
          <a:bodyPr/>
          <a:lstStyle/>
          <a:p>
            <a:pPr eaLnBrk="1" hangingPunct="1">
              <a:defRPr/>
            </a:pPr>
            <a:r>
              <a:rPr lang="en-US" dirty="0" smtClean="0"/>
              <a:t>Reasons for Product Failure</a:t>
            </a:r>
          </a:p>
        </p:txBody>
      </p:sp>
      <p:sp>
        <p:nvSpPr>
          <p:cNvPr id="49155" name="Content Placeholder 1"/>
          <p:cNvSpPr>
            <a:spLocks noGrp="1"/>
          </p:cNvSpPr>
          <p:nvPr>
            <p:ph idx="1"/>
          </p:nvPr>
        </p:nvSpPr>
        <p:spPr>
          <a:xfrm>
            <a:off x="993775" y="1533525"/>
            <a:ext cx="7823200" cy="4227513"/>
          </a:xfrm>
        </p:spPr>
        <p:txBody>
          <a:bodyPr/>
          <a:lstStyle/>
          <a:p>
            <a:r>
              <a:rPr lang="en-US" altLang="en-US" dirty="0" smtClean="0"/>
              <a:t>No discernible benefit compared to existing products</a:t>
            </a:r>
          </a:p>
          <a:p>
            <a:r>
              <a:rPr lang="en-US" altLang="en-US" dirty="0" smtClean="0"/>
              <a:t>Poor match between product features and customer desires</a:t>
            </a:r>
          </a:p>
          <a:p>
            <a:r>
              <a:rPr lang="en-US" altLang="en-US" dirty="0" smtClean="0"/>
              <a:t>Overestimation of market size</a:t>
            </a:r>
          </a:p>
          <a:p>
            <a:r>
              <a:rPr lang="en-US" altLang="en-US" dirty="0" smtClean="0"/>
              <a:t>Incorrect targeting</a:t>
            </a:r>
          </a:p>
          <a:p>
            <a:r>
              <a:rPr lang="en-US" altLang="en-US" dirty="0" smtClean="0"/>
              <a:t>Too high or too low prices</a:t>
            </a:r>
          </a:p>
          <a:p>
            <a:r>
              <a:rPr lang="en-US" altLang="en-US" dirty="0" smtClean="0"/>
              <a:t>Inadequate distribution</a:t>
            </a:r>
          </a:p>
          <a:p>
            <a:endParaRPr lang="en-US" altLang="en-US" dirty="0" smtClean="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title"/>
          </p:nvPr>
        </p:nvSpPr>
        <p:spPr/>
        <p:txBody>
          <a:bodyPr/>
          <a:lstStyle/>
          <a:p>
            <a:r>
              <a:rPr lang="en-US" dirty="0" smtClean="0"/>
              <a:t>Global </a:t>
            </a:r>
            <a:r>
              <a:rPr lang="en-IN" dirty="0"/>
              <a:t>Issues in </a:t>
            </a:r>
            <a:r>
              <a:rPr lang="en-IN" dirty="0" smtClean="0"/>
              <a:t>New-Product </a:t>
            </a:r>
            <a:r>
              <a:rPr lang="en-IN" dirty="0"/>
              <a:t>Development</a:t>
            </a:r>
            <a:endParaRPr lang="en-US" dirty="0" smtClean="0"/>
          </a:p>
        </p:txBody>
      </p:sp>
      <p:sp>
        <p:nvSpPr>
          <p:cNvPr id="53251" name="Rectangle 38"/>
          <p:cNvSpPr>
            <a:spLocks noGrp="1" noChangeArrowheads="1"/>
          </p:cNvSpPr>
          <p:nvPr>
            <p:ph idx="1"/>
          </p:nvPr>
        </p:nvSpPr>
        <p:spPr/>
        <p:txBody>
          <a:bodyPr/>
          <a:lstStyle/>
          <a:p>
            <a:r>
              <a:rPr lang="en-IN" altLang="en-US" dirty="0" smtClean="0"/>
              <a:t>Globalization of markets and competition provides a reason for multinational firms to consider new-product development from a worldwide perspective</a:t>
            </a:r>
          </a:p>
          <a:p>
            <a:r>
              <a:rPr lang="en-US" altLang="en-US" dirty="0" smtClean="0"/>
              <a:t>Succeeding in some countries often requires companies to develop products that meet the unique needs of these populations</a:t>
            </a:r>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4</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9"/>
          <p:cNvSpPr>
            <a:spLocks noGrp="1"/>
          </p:cNvSpPr>
          <p:nvPr>
            <p:ph type="title"/>
          </p:nvPr>
        </p:nvSpPr>
        <p:spPr>
          <a:xfrm>
            <a:off x="525463" y="3175"/>
            <a:ext cx="8229600" cy="1143000"/>
          </a:xfrm>
        </p:spPr>
        <p:txBody>
          <a:bodyPr/>
          <a:lstStyle/>
          <a:p>
            <a:pPr eaLnBrk="1" hangingPunct="1">
              <a:defRPr/>
            </a:pPr>
            <a:r>
              <a:rPr lang="en-US" dirty="0" smtClean="0"/>
              <a:t>Diffusion</a:t>
            </a:r>
          </a:p>
        </p:txBody>
      </p:sp>
      <p:sp>
        <p:nvSpPr>
          <p:cNvPr id="3" name="Content Placeholder 2"/>
          <p:cNvSpPr>
            <a:spLocks noGrp="1"/>
          </p:cNvSpPr>
          <p:nvPr>
            <p:ph idx="1"/>
          </p:nvPr>
        </p:nvSpPr>
        <p:spPr>
          <a:xfrm>
            <a:off x="993775" y="1533525"/>
            <a:ext cx="7823200" cy="4227513"/>
          </a:xfrm>
        </p:spPr>
        <p:txBody>
          <a:bodyPr/>
          <a:lstStyle/>
          <a:p>
            <a:pPr>
              <a:defRPr/>
            </a:pPr>
            <a:r>
              <a:rPr lang="en-IN" dirty="0"/>
              <a:t>P</a:t>
            </a:r>
            <a:r>
              <a:rPr lang="en-IN" dirty="0" smtClean="0"/>
              <a:t>rocess by </a:t>
            </a:r>
            <a:r>
              <a:rPr lang="en-IN" dirty="0"/>
              <a:t>which the adoption of an </a:t>
            </a:r>
            <a:r>
              <a:rPr lang="en-IN" b="1" dirty="0"/>
              <a:t>innovation</a:t>
            </a:r>
            <a:r>
              <a:rPr lang="en-IN" dirty="0"/>
              <a:t> </a:t>
            </a:r>
            <a:r>
              <a:rPr lang="en-IN" dirty="0" smtClean="0"/>
              <a:t>spreads</a:t>
            </a:r>
          </a:p>
          <a:p>
            <a:pPr>
              <a:defRPr/>
            </a:pPr>
            <a:r>
              <a:rPr lang="en-US" dirty="0" smtClean="0"/>
              <a:t>Categories of innovators</a:t>
            </a:r>
          </a:p>
          <a:p>
            <a:pPr lvl="1">
              <a:defRPr/>
            </a:pPr>
            <a:r>
              <a:rPr lang="en-US" dirty="0"/>
              <a:t>Innovators</a:t>
            </a:r>
          </a:p>
          <a:p>
            <a:pPr lvl="1">
              <a:defRPr/>
            </a:pPr>
            <a:r>
              <a:rPr lang="en-US" dirty="0" smtClean="0"/>
              <a:t>Early adopters</a:t>
            </a:r>
          </a:p>
          <a:p>
            <a:pPr lvl="1">
              <a:defRPr/>
            </a:pPr>
            <a:r>
              <a:rPr lang="en-US" dirty="0" smtClean="0"/>
              <a:t>Early majority</a:t>
            </a:r>
          </a:p>
          <a:p>
            <a:pPr lvl="1">
              <a:defRPr/>
            </a:pPr>
            <a:r>
              <a:rPr lang="en-US" dirty="0" smtClean="0"/>
              <a:t>Late majority</a:t>
            </a:r>
          </a:p>
          <a:p>
            <a:pPr lvl="1">
              <a:defRPr/>
            </a:pPr>
            <a:r>
              <a:rPr lang="en-US" dirty="0" smtClean="0"/>
              <a:t>Laggards</a:t>
            </a:r>
          </a:p>
          <a:p>
            <a:pPr lvl="1">
              <a:defRPr/>
            </a:pPr>
            <a:endParaRPr lang="en-US" dirty="0" smtClean="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5</a:t>
            </a:r>
            <a:endParaRPr lang="en-IN" altLang="en-US" sz="2000" dirty="0">
              <a:latin typeface="Franklin Gothic Medium" panose="020B06030201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463" y="3175"/>
            <a:ext cx="8229600" cy="1143000"/>
          </a:xfrm>
        </p:spPr>
        <p:txBody>
          <a:bodyPr>
            <a:normAutofit fontScale="90000"/>
          </a:bodyPr>
          <a:lstStyle/>
          <a:p>
            <a:pPr>
              <a:defRPr/>
            </a:pPr>
            <a:r>
              <a:rPr lang="en-IN" dirty="0" smtClean="0"/>
              <a:t/>
            </a:r>
            <a:br>
              <a:rPr lang="en-IN" dirty="0" smtClean="0"/>
            </a:br>
            <a:r>
              <a:rPr lang="en-IN" dirty="0" smtClean="0"/>
              <a:t>Product </a:t>
            </a:r>
            <a:r>
              <a:rPr lang="en-IN" dirty="0"/>
              <a:t>Characteristics </a:t>
            </a:r>
            <a:r>
              <a:rPr lang="en-IN" dirty="0" smtClean="0"/>
              <a:t>and the </a:t>
            </a:r>
            <a:r>
              <a:rPr lang="en-IN" dirty="0"/>
              <a:t>Rate of Adoption</a:t>
            </a:r>
            <a:br>
              <a:rPr lang="en-IN" dirty="0"/>
            </a:br>
            <a:endParaRPr lang="en-US" dirty="0"/>
          </a:p>
        </p:txBody>
      </p:sp>
      <p:sp>
        <p:nvSpPr>
          <p:cNvPr id="8" name="Freeform 7" descr="The slide contains five rectangular boxes placed in two rows. In row 1, there are three boxes that are labeled complexity, compatibility, and relative advantage. In row 2, there are two boxes that are labeled observability and trialability." title="Product Characteristics and the Rate of Adoption"/>
          <p:cNvSpPr/>
          <p:nvPr/>
        </p:nvSpPr>
        <p:spPr>
          <a:xfrm>
            <a:off x="993775" y="2058193"/>
            <a:ext cx="2444749" cy="1466850"/>
          </a:xfrm>
          <a:custGeom>
            <a:avLst/>
            <a:gdLst>
              <a:gd name="connsiteX0" fmla="*/ 0 w 2444749"/>
              <a:gd name="connsiteY0" fmla="*/ 0 h 1466850"/>
              <a:gd name="connsiteX1" fmla="*/ 2444749 w 2444749"/>
              <a:gd name="connsiteY1" fmla="*/ 0 h 1466850"/>
              <a:gd name="connsiteX2" fmla="*/ 2444749 w 2444749"/>
              <a:gd name="connsiteY2" fmla="*/ 1466850 h 1466850"/>
              <a:gd name="connsiteX3" fmla="*/ 0 w 2444749"/>
              <a:gd name="connsiteY3" fmla="*/ 1466850 h 1466850"/>
              <a:gd name="connsiteX4" fmla="*/ 0 w 2444749"/>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49" h="1466850">
                <a:moveTo>
                  <a:pt x="0" y="0"/>
                </a:moveTo>
                <a:lnTo>
                  <a:pt x="2444749" y="0"/>
                </a:lnTo>
                <a:lnTo>
                  <a:pt x="2444749" y="1466850"/>
                </a:lnTo>
                <a:lnTo>
                  <a:pt x="0" y="1466850"/>
                </a:lnTo>
                <a:lnTo>
                  <a:pt x="0" y="0"/>
                </a:lnTo>
                <a:close/>
              </a:path>
            </a:pathLst>
          </a:custGeom>
          <a:solidFill>
            <a:srgbClr val="00A8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Complexity</a:t>
            </a:r>
            <a:endParaRPr lang="en-US" sz="3100" kern="1200" dirty="0"/>
          </a:p>
        </p:txBody>
      </p:sp>
      <p:sp>
        <p:nvSpPr>
          <p:cNvPr id="9" name="Freeform 8" descr="The slide contains five rectangular boxes placed in two rows. In row 1, there are three boxes that are labeled complexity, compatibility, and relative advantage. In row 2, there are two boxes that are labeled observability and trialability." title="Product Characteristics and the Rate of Adoption"/>
          <p:cNvSpPr/>
          <p:nvPr/>
        </p:nvSpPr>
        <p:spPr>
          <a:xfrm>
            <a:off x="3683000" y="2058193"/>
            <a:ext cx="2444749" cy="1466850"/>
          </a:xfrm>
          <a:custGeom>
            <a:avLst/>
            <a:gdLst>
              <a:gd name="connsiteX0" fmla="*/ 0 w 2444749"/>
              <a:gd name="connsiteY0" fmla="*/ 0 h 1466850"/>
              <a:gd name="connsiteX1" fmla="*/ 2444749 w 2444749"/>
              <a:gd name="connsiteY1" fmla="*/ 0 h 1466850"/>
              <a:gd name="connsiteX2" fmla="*/ 2444749 w 2444749"/>
              <a:gd name="connsiteY2" fmla="*/ 1466850 h 1466850"/>
              <a:gd name="connsiteX3" fmla="*/ 0 w 2444749"/>
              <a:gd name="connsiteY3" fmla="*/ 1466850 h 1466850"/>
              <a:gd name="connsiteX4" fmla="*/ 0 w 2444749"/>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49" h="1466850">
                <a:moveTo>
                  <a:pt x="0" y="0"/>
                </a:moveTo>
                <a:lnTo>
                  <a:pt x="2444749" y="0"/>
                </a:lnTo>
                <a:lnTo>
                  <a:pt x="2444749" y="1466850"/>
                </a:lnTo>
                <a:lnTo>
                  <a:pt x="0" y="1466850"/>
                </a:lnTo>
                <a:lnTo>
                  <a:pt x="0" y="0"/>
                </a:lnTo>
                <a:close/>
              </a:path>
            </a:pathLst>
          </a:custGeom>
          <a:solidFill>
            <a:srgbClr val="00A8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Compatibility</a:t>
            </a:r>
            <a:endParaRPr lang="en-US" sz="3100" kern="1200" dirty="0"/>
          </a:p>
        </p:txBody>
      </p:sp>
      <p:sp>
        <p:nvSpPr>
          <p:cNvPr id="10" name="Freeform 9" descr="The slide contains five rectangular boxes placed in two rows. In row 1, there are three boxes that are labeled complexity, compatibility, and relative advantage. In row 2, there are two boxes that are labeled observability and trialability." title="Product Characteristics and the Rate of Adoption"/>
          <p:cNvSpPr/>
          <p:nvPr/>
        </p:nvSpPr>
        <p:spPr>
          <a:xfrm>
            <a:off x="6372224" y="2058193"/>
            <a:ext cx="2444749" cy="1466850"/>
          </a:xfrm>
          <a:custGeom>
            <a:avLst/>
            <a:gdLst>
              <a:gd name="connsiteX0" fmla="*/ 0 w 2444749"/>
              <a:gd name="connsiteY0" fmla="*/ 0 h 1466850"/>
              <a:gd name="connsiteX1" fmla="*/ 2444749 w 2444749"/>
              <a:gd name="connsiteY1" fmla="*/ 0 h 1466850"/>
              <a:gd name="connsiteX2" fmla="*/ 2444749 w 2444749"/>
              <a:gd name="connsiteY2" fmla="*/ 1466850 h 1466850"/>
              <a:gd name="connsiteX3" fmla="*/ 0 w 2444749"/>
              <a:gd name="connsiteY3" fmla="*/ 1466850 h 1466850"/>
              <a:gd name="connsiteX4" fmla="*/ 0 w 2444749"/>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49" h="1466850">
                <a:moveTo>
                  <a:pt x="0" y="0"/>
                </a:moveTo>
                <a:lnTo>
                  <a:pt x="2444749" y="0"/>
                </a:lnTo>
                <a:lnTo>
                  <a:pt x="2444749" y="1466850"/>
                </a:lnTo>
                <a:lnTo>
                  <a:pt x="0" y="1466850"/>
                </a:lnTo>
                <a:lnTo>
                  <a:pt x="0" y="0"/>
                </a:lnTo>
                <a:close/>
              </a:path>
            </a:pathLst>
          </a:custGeom>
          <a:solidFill>
            <a:srgbClr val="00A8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Relative advantage</a:t>
            </a:r>
            <a:endParaRPr lang="en-US" sz="3100" kern="1200" dirty="0"/>
          </a:p>
        </p:txBody>
      </p:sp>
      <p:sp>
        <p:nvSpPr>
          <p:cNvPr id="11" name="Freeform 10" descr="The slide contains five rectangular boxes placed in two rows. In row 1, there are three boxes that are labeled complexity, compatibility, and relative advantage. In row 2, there are two boxes that are labeled observability and trialability." title="Product Characteristics and the Rate of Adoption"/>
          <p:cNvSpPr/>
          <p:nvPr/>
        </p:nvSpPr>
        <p:spPr>
          <a:xfrm>
            <a:off x="2338387" y="3769518"/>
            <a:ext cx="2444749" cy="1466850"/>
          </a:xfrm>
          <a:custGeom>
            <a:avLst/>
            <a:gdLst>
              <a:gd name="connsiteX0" fmla="*/ 0 w 2444749"/>
              <a:gd name="connsiteY0" fmla="*/ 0 h 1466850"/>
              <a:gd name="connsiteX1" fmla="*/ 2444749 w 2444749"/>
              <a:gd name="connsiteY1" fmla="*/ 0 h 1466850"/>
              <a:gd name="connsiteX2" fmla="*/ 2444749 w 2444749"/>
              <a:gd name="connsiteY2" fmla="*/ 1466850 h 1466850"/>
              <a:gd name="connsiteX3" fmla="*/ 0 w 2444749"/>
              <a:gd name="connsiteY3" fmla="*/ 1466850 h 1466850"/>
              <a:gd name="connsiteX4" fmla="*/ 0 w 2444749"/>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49" h="1466850">
                <a:moveTo>
                  <a:pt x="0" y="0"/>
                </a:moveTo>
                <a:lnTo>
                  <a:pt x="2444749" y="0"/>
                </a:lnTo>
                <a:lnTo>
                  <a:pt x="2444749" y="1466850"/>
                </a:lnTo>
                <a:lnTo>
                  <a:pt x="0" y="1466850"/>
                </a:lnTo>
                <a:lnTo>
                  <a:pt x="0" y="0"/>
                </a:lnTo>
                <a:close/>
              </a:path>
            </a:pathLst>
          </a:custGeom>
          <a:solidFill>
            <a:srgbClr val="00A8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Observability</a:t>
            </a:r>
            <a:endParaRPr lang="en-US" sz="3100" kern="1200" dirty="0"/>
          </a:p>
        </p:txBody>
      </p:sp>
      <p:sp>
        <p:nvSpPr>
          <p:cNvPr id="12" name="Freeform 11" descr="The slide contains five rectangular boxes placed in two rows. In row 1, there are three boxes that are labeled complexity, compatibility, and relative advantage. In row 2, there are two boxes that are labeled observability and trialability." title="Product Characteristics and the Rate of Adoption"/>
          <p:cNvSpPr/>
          <p:nvPr/>
        </p:nvSpPr>
        <p:spPr>
          <a:xfrm>
            <a:off x="5027612" y="3769519"/>
            <a:ext cx="2444749" cy="1466850"/>
          </a:xfrm>
          <a:custGeom>
            <a:avLst/>
            <a:gdLst>
              <a:gd name="connsiteX0" fmla="*/ 0 w 2444749"/>
              <a:gd name="connsiteY0" fmla="*/ 0 h 1466850"/>
              <a:gd name="connsiteX1" fmla="*/ 2444749 w 2444749"/>
              <a:gd name="connsiteY1" fmla="*/ 0 h 1466850"/>
              <a:gd name="connsiteX2" fmla="*/ 2444749 w 2444749"/>
              <a:gd name="connsiteY2" fmla="*/ 1466850 h 1466850"/>
              <a:gd name="connsiteX3" fmla="*/ 0 w 2444749"/>
              <a:gd name="connsiteY3" fmla="*/ 1466850 h 1466850"/>
              <a:gd name="connsiteX4" fmla="*/ 0 w 2444749"/>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49" h="1466850">
                <a:moveTo>
                  <a:pt x="0" y="0"/>
                </a:moveTo>
                <a:lnTo>
                  <a:pt x="2444749" y="0"/>
                </a:lnTo>
                <a:lnTo>
                  <a:pt x="2444749" y="1466850"/>
                </a:lnTo>
                <a:lnTo>
                  <a:pt x="0" y="1466850"/>
                </a:lnTo>
                <a:lnTo>
                  <a:pt x="0" y="0"/>
                </a:lnTo>
                <a:close/>
              </a:path>
            </a:pathLst>
          </a:custGeom>
          <a:solidFill>
            <a:srgbClr val="00A8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Trialability</a:t>
            </a:r>
            <a:endParaRPr lang="en-US" sz="3100" kern="1200" dirty="0"/>
          </a:p>
        </p:txBody>
      </p:sp>
      <p:sp>
        <p:nvSpPr>
          <p:cNvPr id="7"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5</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bg1"/>
                </a:solidFill>
              </a:rPr>
              <a:t>11. 2</a:t>
            </a:r>
            <a:r>
              <a:rPr lang="en-US" dirty="0" smtClean="0"/>
              <a:t>	Four Stages of the Product Life Cycle</a:t>
            </a:r>
            <a:endParaRPr lang="en-US" dirty="0"/>
          </a:p>
        </p:txBody>
      </p:sp>
      <p:sp>
        <p:nvSpPr>
          <p:cNvPr id="3"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6</a:t>
            </a:r>
            <a:endParaRPr lang="en-IN" altLang="en-US" sz="2000" dirty="0">
              <a:latin typeface="Franklin Gothic Medium" panose="020B0603020102020204" pitchFamily="34" charset="0"/>
            </a:endParaRPr>
          </a:p>
        </p:txBody>
      </p:sp>
      <p:pic>
        <p:nvPicPr>
          <p:cNvPr id="4" name="Picture 3" descr="This exhibit illustrates a graph representing the four stages of product life. They are introduction, growth, maturity, and decline.&#10;In the graph, Time is represented on the X-axis and dollars on the Y-axis.&#10;The introductory stage represents a full-scale launch of a new product into the market place.&#10;If a product survives the introductory stage, it then advances to the growth stage. In this stage sales typically grow at an increasing rate.&#10;Maturity stage is a period during which sales increase at a decreasing rate.&#10;Decline stage is the long-run drop in sales.&#10;" title="Exhibit 11.2 - Four Stages of the Product Life Cy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189929"/>
            <a:ext cx="8026400" cy="5045166"/>
          </a:xfrm>
          <a:prstGeom prst="rect">
            <a:avLst/>
          </a:prstGeom>
        </p:spPr>
      </p:pic>
    </p:spTree>
    <p:extLst>
      <p:ext uri="{BB962C8B-B14F-4D97-AF65-F5344CB8AC3E}">
        <p14:creationId xmlns:p14="http://schemas.microsoft.com/office/powerpoint/2010/main" val="256827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Key Terms</a:t>
            </a:r>
            <a:endParaRPr lang="en-IN" dirty="0"/>
          </a:p>
        </p:txBody>
      </p:sp>
      <p:sp>
        <p:nvSpPr>
          <p:cNvPr id="9" name="Content Placeholder 3"/>
          <p:cNvSpPr>
            <a:spLocks noGrp="1"/>
          </p:cNvSpPr>
          <p:nvPr>
            <p:ph idx="1"/>
          </p:nvPr>
        </p:nvSpPr>
        <p:spPr>
          <a:xfrm>
            <a:off x="1293760" y="1416050"/>
            <a:ext cx="3647892" cy="4679949"/>
          </a:xfrm>
        </p:spPr>
        <p:txBody>
          <a:bodyPr>
            <a:noAutofit/>
          </a:bodyPr>
          <a:lstStyle/>
          <a:p>
            <a:pPr marL="457200" indent="-457200">
              <a:spcBef>
                <a:spcPts val="672"/>
              </a:spcBef>
              <a:buClr>
                <a:srgbClr val="FF0000"/>
              </a:buClr>
              <a:buFont typeface="Arial" panose="020B0604020202020204" pitchFamily="34" charset="0"/>
              <a:buChar char="•"/>
              <a:defRPr/>
            </a:pPr>
            <a:r>
              <a:rPr lang="en-IN" sz="2600" dirty="0"/>
              <a:t>New product </a:t>
            </a:r>
          </a:p>
          <a:p>
            <a:pPr marL="457200" indent="-457200">
              <a:spcBef>
                <a:spcPts val="672"/>
              </a:spcBef>
              <a:buClr>
                <a:srgbClr val="FF0000"/>
              </a:buClr>
              <a:buFont typeface="Arial" panose="020B0604020202020204" pitchFamily="34" charset="0"/>
              <a:buChar char="•"/>
              <a:defRPr/>
            </a:pPr>
            <a:r>
              <a:rPr lang="en-IN" sz="2600" dirty="0"/>
              <a:t>New-product strategy</a:t>
            </a:r>
          </a:p>
          <a:p>
            <a:pPr marL="457200" indent="-457200">
              <a:spcBef>
                <a:spcPts val="672"/>
              </a:spcBef>
              <a:buClr>
                <a:srgbClr val="FF0000"/>
              </a:buClr>
              <a:buFont typeface="Arial" panose="020B0604020202020204" pitchFamily="34" charset="0"/>
              <a:buChar char="•"/>
              <a:defRPr/>
            </a:pPr>
            <a:r>
              <a:rPr lang="en-IN" sz="2600" dirty="0"/>
              <a:t>Product development</a:t>
            </a:r>
          </a:p>
          <a:p>
            <a:pPr marL="457200" indent="-457200">
              <a:spcBef>
                <a:spcPts val="672"/>
              </a:spcBef>
              <a:buClr>
                <a:srgbClr val="FF0000"/>
              </a:buClr>
              <a:buFont typeface="Arial" panose="020B0604020202020204" pitchFamily="34" charset="0"/>
              <a:buChar char="•"/>
              <a:defRPr/>
            </a:pPr>
            <a:r>
              <a:rPr lang="en-IN" sz="2600" dirty="0"/>
              <a:t>Brainstorming </a:t>
            </a:r>
            <a:endParaRPr lang="en-IN" sz="2600" dirty="0" smtClean="0"/>
          </a:p>
          <a:p>
            <a:pPr marL="457200" indent="-457200">
              <a:spcBef>
                <a:spcPts val="672"/>
              </a:spcBef>
              <a:buClr>
                <a:srgbClr val="FF0000"/>
              </a:buClr>
              <a:buFont typeface="Arial" panose="020B0604020202020204" pitchFamily="34" charset="0"/>
              <a:buChar char="•"/>
              <a:defRPr/>
            </a:pPr>
            <a:r>
              <a:rPr lang="en-IN" sz="2600" dirty="0" smtClean="0"/>
              <a:t>Screening</a:t>
            </a:r>
            <a:endParaRPr lang="en-IN" sz="2600" dirty="0"/>
          </a:p>
          <a:p>
            <a:pPr marL="457200" indent="-457200">
              <a:spcBef>
                <a:spcPts val="672"/>
              </a:spcBef>
              <a:buClr>
                <a:srgbClr val="FF0000"/>
              </a:buClr>
              <a:buFont typeface="Arial" panose="020B0604020202020204" pitchFamily="34" charset="0"/>
              <a:buChar char="•"/>
              <a:defRPr/>
            </a:pPr>
            <a:r>
              <a:rPr lang="en-IN" sz="2600" dirty="0"/>
              <a:t>Concept test</a:t>
            </a:r>
          </a:p>
          <a:p>
            <a:pPr marL="457200" indent="-457200">
              <a:spcBef>
                <a:spcPts val="672"/>
              </a:spcBef>
              <a:buClr>
                <a:srgbClr val="FF0000"/>
              </a:buClr>
              <a:buFont typeface="Arial" panose="020B0604020202020204" pitchFamily="34" charset="0"/>
              <a:buChar char="•"/>
              <a:defRPr/>
            </a:pPr>
            <a:r>
              <a:rPr lang="en-IN" sz="2600" dirty="0"/>
              <a:t>Business </a:t>
            </a:r>
            <a:r>
              <a:rPr lang="en-IN" sz="2600" dirty="0" smtClean="0"/>
              <a:t>analysis</a:t>
            </a:r>
          </a:p>
          <a:p>
            <a:pPr marL="457200" indent="-457200">
              <a:spcBef>
                <a:spcPts val="672"/>
              </a:spcBef>
              <a:buClr>
                <a:srgbClr val="FF0000"/>
              </a:buClr>
              <a:buFont typeface="Arial" panose="020B0604020202020204" pitchFamily="34" charset="0"/>
              <a:buChar char="•"/>
              <a:defRPr/>
            </a:pPr>
            <a:r>
              <a:rPr lang="en-IN" sz="2600" dirty="0" smtClean="0"/>
              <a:t>Development</a:t>
            </a:r>
          </a:p>
          <a:p>
            <a:pPr marL="457200" indent="-457200">
              <a:spcBef>
                <a:spcPts val="672"/>
              </a:spcBef>
              <a:buClr>
                <a:srgbClr val="FF0000"/>
              </a:buClr>
              <a:buFont typeface="Arial" panose="020B0604020202020204" pitchFamily="34" charset="0"/>
              <a:buChar char="•"/>
              <a:defRPr/>
            </a:pPr>
            <a:r>
              <a:rPr lang="en-IN" sz="2600" dirty="0" smtClean="0"/>
              <a:t>Simultaneous product development</a:t>
            </a:r>
          </a:p>
          <a:p>
            <a:pPr marL="457200" indent="-457200">
              <a:spcBef>
                <a:spcPts val="672"/>
              </a:spcBef>
              <a:buClr>
                <a:srgbClr val="FF0000"/>
              </a:buClr>
              <a:buFont typeface="Arial" panose="020B0604020202020204" pitchFamily="34" charset="0"/>
              <a:buChar char="•"/>
              <a:defRPr/>
            </a:pPr>
            <a:r>
              <a:rPr lang="en-IN" sz="2600" dirty="0" smtClean="0"/>
              <a:t>Test marketing </a:t>
            </a:r>
          </a:p>
          <a:p>
            <a:pPr marL="457200" indent="-457200">
              <a:spcBef>
                <a:spcPts val="672"/>
              </a:spcBef>
              <a:buClr>
                <a:srgbClr val="FF0000"/>
              </a:buClr>
              <a:buFont typeface="Arial" panose="020B0604020202020204" pitchFamily="34" charset="0"/>
              <a:buChar char="•"/>
              <a:defRPr/>
            </a:pPr>
            <a:endParaRPr lang="en-IN" sz="2600" dirty="0" smtClean="0"/>
          </a:p>
          <a:p>
            <a:pPr marL="457200" indent="-457200">
              <a:spcBef>
                <a:spcPts val="672"/>
              </a:spcBef>
              <a:buClr>
                <a:srgbClr val="FF0000"/>
              </a:buClr>
              <a:buFont typeface="Arial" panose="020B0604020202020204" pitchFamily="34" charset="0"/>
              <a:buChar char="•"/>
              <a:defRPr/>
            </a:pPr>
            <a:endParaRPr lang="en-IN" sz="2600" dirty="0"/>
          </a:p>
          <a:p>
            <a:pPr>
              <a:spcBef>
                <a:spcPts val="672"/>
              </a:spcBef>
              <a:buClr>
                <a:srgbClr val="FF0000"/>
              </a:buClr>
              <a:defRPr/>
            </a:pPr>
            <a:endParaRPr lang="en-IN" sz="2600" dirty="0" smtClean="0"/>
          </a:p>
          <a:p>
            <a:pPr marL="457200" indent="-457200">
              <a:spcBef>
                <a:spcPts val="672"/>
              </a:spcBef>
              <a:buClr>
                <a:srgbClr val="FF0000"/>
              </a:buClr>
              <a:buFont typeface="Arial" panose="020B0604020202020204" pitchFamily="34" charset="0"/>
              <a:buChar char="•"/>
              <a:defRPr/>
            </a:pPr>
            <a:endParaRPr lang="en-IN" sz="2600" dirty="0"/>
          </a:p>
        </p:txBody>
      </p:sp>
      <p:sp>
        <p:nvSpPr>
          <p:cNvPr id="10" name="Content Placeholder 3"/>
          <p:cNvSpPr txBox="1">
            <a:spLocks/>
          </p:cNvSpPr>
          <p:nvPr/>
        </p:nvSpPr>
        <p:spPr bwMode="auto">
          <a:xfrm>
            <a:off x="5124450" y="1416050"/>
            <a:ext cx="40195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0" indent="0" algn="l" defTabSz="457200" rtl="0" eaLnBrk="0" fontAlgn="base" hangingPunct="0">
              <a:lnSpc>
                <a:spcPct val="90000"/>
              </a:lnSpc>
              <a:spcBef>
                <a:spcPts val="2400"/>
              </a:spcBef>
              <a:spcAft>
                <a:spcPct val="0"/>
              </a:spcAft>
              <a:buClrTx/>
              <a:buFont typeface="Wingdings" charset="2"/>
              <a:buNone/>
              <a:defRPr sz="2800" kern="1200">
                <a:solidFill>
                  <a:schemeClr val="tx1"/>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Simulated (laboratory) market testing </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Commercialization</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Innovation</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Diffusion</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Product life cycle (PLC)</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Product category</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Introductory stage</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Growth stage</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Maturity stage</a:t>
            </a:r>
          </a:p>
          <a:p>
            <a:pPr marL="457200" indent="-457200">
              <a:spcBef>
                <a:spcPts val="672"/>
              </a:spcBef>
              <a:buClr>
                <a:srgbClr val="FF0000"/>
              </a:buClr>
              <a:buFont typeface="Arial" panose="020B0604020202020204" pitchFamily="34" charset="0"/>
              <a:buChar char="•"/>
              <a:defRPr/>
            </a:pPr>
            <a:r>
              <a:rPr lang="en-IN" sz="2600" dirty="0" smtClean="0">
                <a:solidFill>
                  <a:schemeClr val="tx2"/>
                </a:solidFill>
              </a:rPr>
              <a:t>Decline stage</a:t>
            </a:r>
          </a:p>
          <a:p>
            <a:pPr>
              <a:spcBef>
                <a:spcPts val="672"/>
              </a:spcBef>
              <a:buClr>
                <a:srgbClr val="FF0000"/>
              </a:buClr>
              <a:defRPr/>
            </a:pPr>
            <a:endParaRPr lang="en-IN" sz="2600" dirty="0" smtClean="0">
              <a:solidFill>
                <a:schemeClr val="tx2"/>
              </a:solidFill>
            </a:endParaRPr>
          </a:p>
          <a:p>
            <a:pPr marL="457200" indent="-457200">
              <a:spcBef>
                <a:spcPts val="672"/>
              </a:spcBef>
              <a:buClr>
                <a:srgbClr val="FF0000"/>
              </a:buClr>
              <a:buFont typeface="Arial" panose="020B0604020202020204" pitchFamily="34" charset="0"/>
              <a:buChar char="•"/>
              <a:defRPr/>
            </a:pPr>
            <a:endParaRPr lang="en-IN" sz="2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Summary</a:t>
            </a:r>
            <a:endParaRPr lang="en-IN" dirty="0"/>
          </a:p>
        </p:txBody>
      </p:sp>
      <p:sp>
        <p:nvSpPr>
          <p:cNvPr id="4" name="Content Placeholder 3"/>
          <p:cNvSpPr>
            <a:spLocks noGrp="1"/>
          </p:cNvSpPr>
          <p:nvPr>
            <p:ph idx="12"/>
          </p:nvPr>
        </p:nvSpPr>
        <p:spPr/>
        <p:txBody>
          <a:bodyPr/>
          <a:lstStyle/>
          <a:p>
            <a:r>
              <a:rPr lang="en-IN" altLang="en-US" dirty="0"/>
              <a:t>New products are important to sustain growth, increase revenues and profits, and replace obsolete </a:t>
            </a:r>
            <a:r>
              <a:rPr lang="en-IN" altLang="en-US" dirty="0" smtClean="0"/>
              <a:t>items</a:t>
            </a:r>
          </a:p>
          <a:p>
            <a:r>
              <a:rPr lang="en-IN" altLang="en-US" dirty="0"/>
              <a:t>Globalization of markets and competition provides a reason for multinational firms to consider new-product development from a worldwide </a:t>
            </a:r>
            <a:r>
              <a:rPr lang="en-IN" altLang="en-US" dirty="0" smtClean="0"/>
              <a:t>perspective</a:t>
            </a:r>
          </a:p>
          <a:p>
            <a:r>
              <a:rPr lang="en-IN" altLang="en-US" dirty="0"/>
              <a:t>Managers have a greater chance of </a:t>
            </a:r>
            <a:r>
              <a:rPr lang="en-IN" altLang="en-US" dirty="0" smtClean="0"/>
              <a:t>marketing </a:t>
            </a:r>
            <a:r>
              <a:rPr lang="en-IN" altLang="en-US" dirty="0"/>
              <a:t>products if they understand how consumers learn about and adopt </a:t>
            </a:r>
            <a:r>
              <a:rPr lang="en-IN" altLang="en-US" dirty="0" smtClean="0"/>
              <a:t>products</a:t>
            </a:r>
            <a:endParaRPr lang="en-IN" altLang="en-US" dirty="0"/>
          </a:p>
          <a:p>
            <a:endParaRPr lang="en-I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Learning Outcomes</a:t>
            </a:r>
            <a:endParaRPr lang="en-IN" dirty="0"/>
          </a:p>
        </p:txBody>
      </p:sp>
      <p:sp>
        <p:nvSpPr>
          <p:cNvPr id="18435" name="Content Placeholder 4"/>
          <p:cNvSpPr>
            <a:spLocks noGrp="1"/>
          </p:cNvSpPr>
          <p:nvPr>
            <p:ph idx="1"/>
          </p:nvPr>
        </p:nvSpPr>
        <p:spPr/>
        <p:txBody>
          <a:bodyPr/>
          <a:lstStyle/>
          <a:p>
            <a:pPr marL="514350" indent="-514350">
              <a:buFont typeface="Calibri" panose="020F0502020204030204" pitchFamily="34" charset="0"/>
              <a:buAutoNum type="arabicPeriod"/>
            </a:pPr>
            <a:r>
              <a:rPr lang="en-IN" altLang="en-US" dirty="0" smtClean="0"/>
              <a:t>Explain the importance of developing new products and describe the six categories of new products</a:t>
            </a:r>
          </a:p>
          <a:p>
            <a:pPr marL="514350" indent="-514350">
              <a:buFont typeface="Calibri" panose="020F0502020204030204" pitchFamily="34" charset="0"/>
              <a:buAutoNum type="arabicPeriod"/>
            </a:pPr>
            <a:r>
              <a:rPr lang="en-IN" altLang="en-US" dirty="0" smtClean="0"/>
              <a:t>Explain the steps in the new-product development process</a:t>
            </a:r>
          </a:p>
          <a:p>
            <a:pPr marL="514350" indent="-514350">
              <a:buFont typeface="Calibri" panose="020F0502020204030204" pitchFamily="34" charset="0"/>
              <a:buAutoNum type="arabicPeriod"/>
            </a:pPr>
            <a:r>
              <a:rPr lang="en-IN" altLang="en-US" dirty="0" smtClean="0"/>
              <a:t>Understand why some products succeed and others fail</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Learning </a:t>
            </a:r>
            <a:r>
              <a:rPr lang="en-IN" dirty="0" smtClean="0"/>
              <a:t>Outcomes (continued)</a:t>
            </a:r>
            <a:endParaRPr lang="en-IN" dirty="0"/>
          </a:p>
        </p:txBody>
      </p:sp>
      <p:sp>
        <p:nvSpPr>
          <p:cNvPr id="3" name="Content Placeholder 2"/>
          <p:cNvSpPr>
            <a:spLocks noGrp="1"/>
          </p:cNvSpPr>
          <p:nvPr>
            <p:ph idx="1"/>
          </p:nvPr>
        </p:nvSpPr>
        <p:spPr/>
        <p:txBody>
          <a:bodyPr/>
          <a:lstStyle/>
          <a:p>
            <a:pPr marL="514350" indent="-514350">
              <a:buFont typeface="+mj-lt"/>
              <a:buAutoNum type="arabicPeriod" startAt="4"/>
              <a:defRPr/>
            </a:pPr>
            <a:r>
              <a:rPr lang="en-IN" dirty="0"/>
              <a:t>Discuss global issues in new-product </a:t>
            </a:r>
            <a:r>
              <a:rPr lang="en-IN" dirty="0" smtClean="0"/>
              <a:t>development</a:t>
            </a:r>
            <a:endParaRPr lang="en-IN" dirty="0"/>
          </a:p>
          <a:p>
            <a:pPr marL="514350" indent="-514350">
              <a:buFont typeface="+mj-lt"/>
              <a:buAutoNum type="arabicPeriod" startAt="4"/>
              <a:defRPr/>
            </a:pPr>
            <a:r>
              <a:rPr lang="en-IN" dirty="0"/>
              <a:t>Explain the diffusion process through which new products are </a:t>
            </a:r>
            <a:r>
              <a:rPr lang="en-IN" dirty="0" smtClean="0"/>
              <a:t>adopted</a:t>
            </a:r>
            <a:endParaRPr lang="en-IN" dirty="0"/>
          </a:p>
          <a:p>
            <a:pPr marL="514350" indent="-514350">
              <a:buFont typeface="+mj-lt"/>
              <a:buAutoNum type="arabicPeriod" startAt="4"/>
              <a:defRPr/>
            </a:pPr>
            <a:r>
              <a:rPr lang="en-IN" dirty="0"/>
              <a:t>Explain the concept of product life cycles</a:t>
            </a:r>
          </a:p>
          <a:p>
            <a:pPr marL="0" indent="0">
              <a:buFont typeface="Lucida Grande"/>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p:cNvSpPr>
          <p:nvPr>
            <p:ph type="title"/>
          </p:nvPr>
        </p:nvSpPr>
        <p:spPr>
          <a:xfrm>
            <a:off x="525463" y="3175"/>
            <a:ext cx="8229600" cy="1143000"/>
          </a:xfrm>
        </p:spPr>
        <p:txBody>
          <a:bodyPr/>
          <a:lstStyle/>
          <a:p>
            <a:pPr eaLnBrk="1" hangingPunct="1">
              <a:defRPr/>
            </a:pPr>
            <a:r>
              <a:rPr lang="en-US" dirty="0" smtClean="0"/>
              <a:t>New Products</a:t>
            </a:r>
          </a:p>
        </p:txBody>
      </p:sp>
      <p:sp>
        <p:nvSpPr>
          <p:cNvPr id="24579" name="Content Placeholder 1"/>
          <p:cNvSpPr>
            <a:spLocks noGrp="1"/>
          </p:cNvSpPr>
          <p:nvPr>
            <p:ph idx="1"/>
          </p:nvPr>
        </p:nvSpPr>
        <p:spPr>
          <a:xfrm>
            <a:off x="993775" y="1533525"/>
            <a:ext cx="7823200" cy="4227513"/>
          </a:xfrm>
        </p:spPr>
        <p:txBody>
          <a:bodyPr/>
          <a:lstStyle/>
          <a:p>
            <a:r>
              <a:rPr lang="en-IN" altLang="en-US" dirty="0"/>
              <a:t>I</a:t>
            </a:r>
            <a:r>
              <a:rPr lang="en-IN" altLang="en-US" dirty="0" smtClean="0"/>
              <a:t>mportant to </a:t>
            </a:r>
            <a:r>
              <a:rPr lang="en-IN" altLang="en-US" dirty="0"/>
              <a:t>s</a:t>
            </a:r>
            <a:r>
              <a:rPr lang="en-IN" altLang="en-US" dirty="0" smtClean="0"/>
              <a:t>ustain growth, increase revenues and profits, and </a:t>
            </a:r>
            <a:r>
              <a:rPr lang="en-IN" altLang="en-US" dirty="0"/>
              <a:t>r</a:t>
            </a:r>
            <a:r>
              <a:rPr lang="en-IN" altLang="en-US" dirty="0" smtClean="0"/>
              <a:t>eplace obsolete items </a:t>
            </a:r>
          </a:p>
          <a:p>
            <a:r>
              <a:rPr lang="en-US" altLang="en-US" dirty="0" smtClean="0"/>
              <a:t>Categories of new products</a:t>
            </a:r>
          </a:p>
          <a:p>
            <a:pPr lvl="1"/>
            <a:r>
              <a:rPr lang="en-US" altLang="en-US" dirty="0" smtClean="0"/>
              <a:t>New-to-the-world</a:t>
            </a:r>
          </a:p>
          <a:p>
            <a:pPr lvl="1"/>
            <a:r>
              <a:rPr lang="en-US" altLang="en-US" dirty="0" smtClean="0"/>
              <a:t>New product lines</a:t>
            </a:r>
          </a:p>
          <a:p>
            <a:pPr lvl="1"/>
            <a:r>
              <a:rPr lang="en-US" altLang="en-US" dirty="0" smtClean="0"/>
              <a:t>Product line additions</a:t>
            </a:r>
          </a:p>
          <a:p>
            <a:pPr lvl="1"/>
            <a:r>
              <a:rPr lang="en-IN" dirty="0"/>
              <a:t>Improvements or revisions</a:t>
            </a:r>
          </a:p>
          <a:p>
            <a:pPr lvl="1"/>
            <a:r>
              <a:rPr lang="en-IN" dirty="0"/>
              <a:t>Repositioned products</a:t>
            </a:r>
          </a:p>
          <a:p>
            <a:pPr lvl="1"/>
            <a:r>
              <a:rPr lang="en-IN" dirty="0"/>
              <a:t>Lower-priced products</a:t>
            </a:r>
          </a:p>
          <a:p>
            <a:pPr marL="0" indent="0">
              <a:buNone/>
            </a:pPr>
            <a:endParaRPr lang="en-US" dirty="0"/>
          </a:p>
          <a:p>
            <a:pPr lvl="1"/>
            <a:endParaRPr lang="en-US" altLang="en-US" dirty="0" smtClean="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25463" y="3175"/>
            <a:ext cx="8229600" cy="1143000"/>
          </a:xfrm>
        </p:spPr>
        <p:txBody>
          <a:bodyPr/>
          <a:lstStyle/>
          <a:p>
            <a:r>
              <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rPr>
              <a:t>Idea Screening and Concept Test</a:t>
            </a:r>
          </a:p>
        </p:txBody>
      </p:sp>
      <p:sp>
        <p:nvSpPr>
          <p:cNvPr id="3" name="Content Placeholder 2"/>
          <p:cNvSpPr>
            <a:spLocks noGrp="1"/>
          </p:cNvSpPr>
          <p:nvPr>
            <p:ph idx="1"/>
          </p:nvPr>
        </p:nvSpPr>
        <p:spPr>
          <a:xfrm>
            <a:off x="993775" y="1533525"/>
            <a:ext cx="7823200" cy="4227513"/>
          </a:xfrm>
        </p:spPr>
        <p:txBody>
          <a:bodyPr/>
          <a:lstStyle/>
          <a:p>
            <a:pPr>
              <a:defRPr/>
            </a:pPr>
            <a:r>
              <a:rPr lang="en-US" b="1" dirty="0" smtClean="0"/>
              <a:t>Screening</a:t>
            </a:r>
            <a:r>
              <a:rPr lang="en-US" dirty="0" smtClean="0"/>
              <a:t>: </a:t>
            </a:r>
            <a:r>
              <a:rPr lang="en-IN" dirty="0" smtClean="0"/>
              <a:t>First filter </a:t>
            </a:r>
            <a:r>
              <a:rPr lang="en-IN" dirty="0"/>
              <a:t>in the product development </a:t>
            </a:r>
            <a:r>
              <a:rPr lang="en-IN" dirty="0" smtClean="0"/>
              <a:t>process</a:t>
            </a:r>
          </a:p>
          <a:p>
            <a:pPr lvl="1">
              <a:defRPr/>
            </a:pPr>
            <a:r>
              <a:rPr lang="en-IN" dirty="0" smtClean="0"/>
              <a:t>Eliminates ideas </a:t>
            </a:r>
            <a:r>
              <a:rPr lang="en-IN" dirty="0"/>
              <a:t>that are inconsistent with the organization’s new-product strategy or are inappropriate for some other </a:t>
            </a:r>
            <a:r>
              <a:rPr lang="en-IN" dirty="0" smtClean="0"/>
              <a:t>reason</a:t>
            </a:r>
          </a:p>
          <a:p>
            <a:pPr marL="525780" indent="-457200">
              <a:defRPr/>
            </a:pPr>
            <a:r>
              <a:rPr lang="en-US" b="1" dirty="0" smtClean="0"/>
              <a:t>Concept test</a:t>
            </a:r>
            <a:r>
              <a:rPr lang="en-US" dirty="0" smtClean="0"/>
              <a:t>: </a:t>
            </a:r>
            <a:r>
              <a:rPr lang="en-IN" dirty="0" smtClean="0"/>
              <a:t>Test to </a:t>
            </a:r>
            <a:r>
              <a:rPr lang="en-IN" dirty="0"/>
              <a:t>evaluate a new-product idea, usually before any prototype has been </a:t>
            </a:r>
            <a:r>
              <a:rPr lang="en-IN" dirty="0" smtClean="0"/>
              <a:t>created</a:t>
            </a:r>
            <a:endParaRPr lang="en-US" dirty="0" smtClean="0"/>
          </a:p>
          <a:p>
            <a:pPr marL="525780" indent="-457200">
              <a:defRPr/>
            </a:pPr>
            <a:endParaRPr lang="en-IN" dirty="0" smtClean="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3175"/>
            <a:ext cx="8229600" cy="1143000"/>
          </a:xfrm>
        </p:spPr>
        <p:txBody>
          <a:bodyPr>
            <a:normAutofit fontScale="90000"/>
          </a:bodyPr>
          <a:lstStyle/>
          <a:p>
            <a:pPr>
              <a:defRPr/>
            </a:pPr>
            <a:r>
              <a:rPr lang="en-IN" dirty="0" smtClean="0"/>
              <a:t/>
            </a:r>
            <a:br>
              <a:rPr lang="en-IN" dirty="0" smtClean="0"/>
            </a:br>
            <a:r>
              <a:rPr lang="en-IN" sz="3600" dirty="0" smtClean="0"/>
              <a:t>Considerations </a:t>
            </a:r>
            <a:r>
              <a:rPr lang="en-IN" sz="3600" dirty="0"/>
              <a:t>in </a:t>
            </a:r>
            <a:r>
              <a:rPr lang="en-IN" sz="3600" dirty="0" smtClean="0"/>
              <a:t>Business </a:t>
            </a:r>
            <a:r>
              <a:rPr lang="en-IN" sz="3600" dirty="0"/>
              <a:t>Analysis Stage</a:t>
            </a:r>
            <a:r>
              <a:rPr lang="en-IN" dirty="0"/>
              <a:t/>
            </a:r>
            <a:br>
              <a:rPr lang="en-IN" dirty="0"/>
            </a:br>
            <a:endParaRPr lang="en-US" dirty="0"/>
          </a:p>
        </p:txBody>
      </p:sp>
      <p:grpSp>
        <p:nvGrpSpPr>
          <p:cNvPr id="9" name="Group 8" descr="The slide contains four rectangular boxes placed in two rows. In row one, the boxes are labeled demand and cost. In row two, the boxes are labeled sales and profitability." title="Considerations in Business Analysis Stage"/>
          <p:cNvGrpSpPr/>
          <p:nvPr/>
        </p:nvGrpSpPr>
        <p:grpSpPr>
          <a:xfrm>
            <a:off x="1492083" y="1534291"/>
            <a:ext cx="6826582" cy="4225980"/>
            <a:chOff x="1492083" y="1534291"/>
            <a:chExt cx="6826582" cy="4225980"/>
          </a:xfrm>
          <a:solidFill>
            <a:srgbClr val="00A8A8"/>
          </a:solidFill>
        </p:grpSpPr>
        <p:sp>
          <p:nvSpPr>
            <p:cNvPr id="5" name="Freeform 4"/>
            <p:cNvSpPr/>
            <p:nvPr/>
          </p:nvSpPr>
          <p:spPr>
            <a:xfrm>
              <a:off x="1492083" y="1534291"/>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IN" sz="4000" kern="1200" dirty="0" smtClean="0"/>
                <a:t>Demand</a:t>
              </a:r>
              <a:endParaRPr lang="en-US" sz="4000" kern="1200" dirty="0"/>
            </a:p>
          </p:txBody>
        </p:sp>
        <p:sp>
          <p:nvSpPr>
            <p:cNvPr id="6" name="Freeform 5"/>
            <p:cNvSpPr/>
            <p:nvPr/>
          </p:nvSpPr>
          <p:spPr>
            <a:xfrm>
              <a:off x="5067912" y="1560057"/>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IN" sz="4000" kern="1200" dirty="0" smtClean="0"/>
                <a:t>Cost</a:t>
              </a:r>
              <a:endParaRPr lang="en-US" sz="4000" kern="1200" dirty="0"/>
            </a:p>
          </p:txBody>
        </p:sp>
        <p:sp>
          <p:nvSpPr>
            <p:cNvPr id="7" name="Freeform 6"/>
            <p:cNvSpPr/>
            <p:nvPr/>
          </p:nvSpPr>
          <p:spPr>
            <a:xfrm>
              <a:off x="1492083" y="3809819"/>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IN" sz="4000" kern="1200" dirty="0" smtClean="0"/>
                <a:t>Sales</a:t>
              </a:r>
              <a:endParaRPr lang="en-US" sz="4000" kern="1200" dirty="0"/>
            </a:p>
          </p:txBody>
        </p:sp>
        <p:sp>
          <p:nvSpPr>
            <p:cNvPr id="8" name="Freeform 7"/>
            <p:cNvSpPr/>
            <p:nvPr/>
          </p:nvSpPr>
          <p:spPr>
            <a:xfrm>
              <a:off x="5067912" y="3809819"/>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IN" sz="4000" kern="1200" dirty="0" smtClean="0"/>
                <a:t>Profitability</a:t>
              </a:r>
              <a:endParaRPr lang="en-US" sz="4000" kern="1200" dirty="0"/>
            </a:p>
          </p:txBody>
        </p:sp>
      </p:grpSp>
      <p:sp>
        <p:nvSpPr>
          <p:cNvPr id="12"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2902655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title"/>
          </p:nvPr>
        </p:nvSpPr>
        <p:spPr>
          <a:xfrm>
            <a:off x="525463" y="3175"/>
            <a:ext cx="8229600" cy="1143000"/>
          </a:xfrm>
        </p:spPr>
        <p:txBody>
          <a:bodyPr/>
          <a:lstStyle/>
          <a:p>
            <a:pPr eaLnBrk="1" hangingPunct="1">
              <a:defRPr/>
            </a:pPr>
            <a:r>
              <a:rPr lang="en-US" dirty="0" smtClean="0"/>
              <a:t>Development</a:t>
            </a:r>
          </a:p>
        </p:txBody>
      </p:sp>
      <p:sp>
        <p:nvSpPr>
          <p:cNvPr id="36867" name="Content Placeholder 1"/>
          <p:cNvSpPr>
            <a:spLocks noGrp="1"/>
          </p:cNvSpPr>
          <p:nvPr>
            <p:ph idx="1"/>
          </p:nvPr>
        </p:nvSpPr>
        <p:spPr>
          <a:xfrm>
            <a:off x="993775" y="1533525"/>
            <a:ext cx="7823200" cy="4227513"/>
          </a:xfrm>
        </p:spPr>
        <p:txBody>
          <a:bodyPr/>
          <a:lstStyle/>
          <a:p>
            <a:r>
              <a:rPr lang="en-IN" altLang="en-US" dirty="0" smtClean="0"/>
              <a:t>Stage in the product development process that includes:</a:t>
            </a:r>
          </a:p>
          <a:p>
            <a:pPr lvl="1"/>
            <a:r>
              <a:rPr lang="en-IN" altLang="en-US" dirty="0" smtClean="0"/>
              <a:t>Developing a prototype</a:t>
            </a:r>
          </a:p>
          <a:p>
            <a:pPr lvl="1"/>
            <a:r>
              <a:rPr lang="en-IN" altLang="en-US" dirty="0" smtClean="0"/>
              <a:t>Sketching a marketing strategy</a:t>
            </a:r>
          </a:p>
          <a:p>
            <a:pPr lvl="1"/>
            <a:r>
              <a:rPr lang="en-IN" altLang="en-US" dirty="0" smtClean="0"/>
              <a:t>Deciding on packaging, branding, and labeling</a:t>
            </a:r>
          </a:p>
          <a:p>
            <a:pPr lvl="1"/>
            <a:r>
              <a:rPr lang="en-IN" altLang="en-US" dirty="0" smtClean="0"/>
              <a:t>Mapping out promotion, price, and distribution strategy </a:t>
            </a:r>
          </a:p>
          <a:p>
            <a:pPr lvl="1"/>
            <a:r>
              <a:rPr lang="en-IN" altLang="en-US" dirty="0" smtClean="0"/>
              <a:t>Examining manufacturing feasibility</a:t>
            </a:r>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title"/>
          </p:nvPr>
        </p:nvSpPr>
        <p:spPr>
          <a:xfrm>
            <a:off x="525463" y="3175"/>
            <a:ext cx="8229600" cy="1143000"/>
          </a:xfrm>
        </p:spPr>
        <p:txBody>
          <a:bodyPr/>
          <a:lstStyle/>
          <a:p>
            <a:pPr eaLnBrk="1" hangingPunct="1">
              <a:defRPr/>
            </a:pPr>
            <a:r>
              <a:rPr lang="en-US" dirty="0" smtClean="0"/>
              <a:t>Simultaneous Product Development</a:t>
            </a:r>
          </a:p>
        </p:txBody>
      </p:sp>
      <p:sp>
        <p:nvSpPr>
          <p:cNvPr id="2" name="Content Placeholder 1"/>
          <p:cNvSpPr>
            <a:spLocks noGrp="1"/>
          </p:cNvSpPr>
          <p:nvPr>
            <p:ph idx="1"/>
          </p:nvPr>
        </p:nvSpPr>
        <p:spPr>
          <a:xfrm>
            <a:off x="993775" y="1533525"/>
            <a:ext cx="7823200" cy="4227513"/>
          </a:xfrm>
        </p:spPr>
        <p:txBody>
          <a:bodyPr/>
          <a:lstStyle/>
          <a:p>
            <a:pPr>
              <a:defRPr/>
            </a:pPr>
            <a:r>
              <a:rPr lang="en-IN" dirty="0" smtClean="0"/>
              <a:t>Team-oriented approach to new-product development</a:t>
            </a:r>
          </a:p>
          <a:p>
            <a:pPr>
              <a:defRPr/>
            </a:pPr>
            <a:r>
              <a:rPr lang="en-IN" b="1" dirty="0" smtClean="0"/>
              <a:t>Test marketing</a:t>
            </a:r>
            <a:r>
              <a:rPr lang="en-IN" dirty="0"/>
              <a:t>: </a:t>
            </a:r>
            <a:r>
              <a:rPr lang="en-IN" dirty="0" smtClean="0"/>
              <a:t>Limited introduction </a:t>
            </a:r>
            <a:r>
              <a:rPr lang="en-IN" dirty="0"/>
              <a:t>of a product and a marketing </a:t>
            </a:r>
            <a:r>
              <a:rPr lang="en-IN" dirty="0" smtClean="0"/>
              <a:t>program</a:t>
            </a:r>
            <a:r>
              <a:rPr lang="en-IN" dirty="0"/>
              <a:t> </a:t>
            </a:r>
            <a:r>
              <a:rPr lang="en-IN" dirty="0" smtClean="0"/>
              <a:t>to </a:t>
            </a:r>
            <a:r>
              <a:rPr lang="en-IN" dirty="0"/>
              <a:t>d</a:t>
            </a:r>
            <a:r>
              <a:rPr lang="en-IN" dirty="0" smtClean="0"/>
              <a:t>etermine the </a:t>
            </a:r>
            <a:r>
              <a:rPr lang="en-IN" dirty="0"/>
              <a:t>reactions of potential customers in a market </a:t>
            </a:r>
            <a:r>
              <a:rPr lang="en-IN" dirty="0" smtClean="0"/>
              <a:t>situation</a:t>
            </a:r>
            <a:endParaRPr lang="en-IN" dirty="0"/>
          </a:p>
          <a:p>
            <a:pPr marL="0" indent="0">
              <a:buFont typeface="Lucida Grande"/>
              <a:buNone/>
              <a:defRPr/>
            </a:pPr>
            <a:endParaRPr lang="en-US" dirty="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xfrm>
            <a:off x="525463" y="3175"/>
            <a:ext cx="8229600" cy="1143000"/>
          </a:xfrm>
        </p:spPr>
        <p:txBody>
          <a:bodyPr/>
          <a:lstStyle/>
          <a:p>
            <a:pPr eaLnBrk="1" hangingPunct="1">
              <a:defRPr/>
            </a:pPr>
            <a:r>
              <a:rPr lang="en-US" dirty="0" smtClean="0"/>
              <a:t>Commercialization</a:t>
            </a:r>
          </a:p>
        </p:txBody>
      </p:sp>
      <p:sp>
        <p:nvSpPr>
          <p:cNvPr id="45059" name="Rectangle 14"/>
          <p:cNvSpPr>
            <a:spLocks noGrp="1" noChangeArrowheads="1"/>
          </p:cNvSpPr>
          <p:nvPr>
            <p:ph idx="1"/>
          </p:nvPr>
        </p:nvSpPr>
        <p:spPr>
          <a:xfrm>
            <a:off x="993775" y="1533525"/>
            <a:ext cx="7823200" cy="4227513"/>
          </a:xfrm>
        </p:spPr>
        <p:txBody>
          <a:bodyPr/>
          <a:lstStyle/>
          <a:p>
            <a:pPr eaLnBrk="1" hangingPunct="1"/>
            <a:r>
              <a:rPr lang="en-IN" altLang="en-US" dirty="0" smtClean="0"/>
              <a:t>Decision to </a:t>
            </a:r>
            <a:r>
              <a:rPr lang="en-IN" altLang="en-US" dirty="0"/>
              <a:t>market a product involves:</a:t>
            </a:r>
            <a:endParaRPr lang="en-US" altLang="en-US" dirty="0" smtClean="0"/>
          </a:p>
          <a:p>
            <a:pPr lvl="1" eaLnBrk="1" hangingPunct="1"/>
            <a:r>
              <a:rPr lang="en-US" altLang="en-US" dirty="0" smtClean="0"/>
              <a:t>Ordering production materials and equipment</a:t>
            </a:r>
          </a:p>
          <a:p>
            <a:pPr lvl="1" eaLnBrk="1" hangingPunct="1"/>
            <a:r>
              <a:rPr lang="en-US" altLang="en-US" dirty="0" smtClean="0"/>
              <a:t>Starting production</a:t>
            </a:r>
          </a:p>
          <a:p>
            <a:pPr lvl="1" eaLnBrk="1" hangingPunct="1"/>
            <a:r>
              <a:rPr lang="en-US" altLang="en-US" dirty="0" smtClean="0"/>
              <a:t>Building inventories</a:t>
            </a:r>
          </a:p>
          <a:p>
            <a:pPr lvl="1" eaLnBrk="1" hangingPunct="1"/>
            <a:r>
              <a:rPr lang="en-US" altLang="en-US" dirty="0" smtClean="0"/>
              <a:t>Shipping the product to field distribution points </a:t>
            </a:r>
          </a:p>
          <a:p>
            <a:pPr lvl="1" eaLnBrk="1" hangingPunct="1"/>
            <a:r>
              <a:rPr lang="en-US" altLang="en-US" dirty="0" smtClean="0"/>
              <a:t>Training the sales force</a:t>
            </a:r>
          </a:p>
          <a:p>
            <a:pPr lvl="1" eaLnBrk="1" hangingPunct="1"/>
            <a:r>
              <a:rPr lang="en-US" altLang="en-US" dirty="0" smtClean="0"/>
              <a:t>Announcing the product to the trade</a:t>
            </a:r>
          </a:p>
          <a:p>
            <a:pPr lvl="1" eaLnBrk="1" hangingPunct="1"/>
            <a:r>
              <a:rPr lang="en-US" altLang="en-US" dirty="0" smtClean="0"/>
              <a:t>Advertising to potential customers</a:t>
            </a:r>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51CE9178-88FC-4B0C-B134-EA1E19A67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FB5006-85CE-4579-99EB-FDFE76C51889}">
  <ds:schemaRefs>
    <ds:schemaRef ds:uri="http://schemas.microsoft.com/office/2006/metadata/properties"/>
    <ds:schemaRef ds:uri="http://purl.org/dc/elements/1.1/"/>
    <ds:schemaRef ds:uri="http://schemas.openxmlformats.org/package/2006/metadata/core-properties"/>
    <ds:schemaRef ds:uri="http://purl.org/dc/dcmitype/"/>
    <ds:schemaRef ds:uri="5b47f0fb-e24d-44b9-89a4-ff46b5ce035f"/>
    <ds:schemaRef ds:uri="http://schemas.microsoft.com/office/2006/documentManagement/types"/>
    <ds:schemaRef ds:uri="http://schemas.microsoft.com/office/infopath/2007/PartnerControls"/>
    <ds:schemaRef ds:uri="dbac95d4-689a-4a2b-9845-ea50641fb23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7605</TotalTime>
  <Words>1564</Words>
  <Application>Microsoft Office PowerPoint</Application>
  <PresentationFormat>On-screen Show (4:3)</PresentationFormat>
  <Paragraphs>178</Paragraphs>
  <Slides>17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Calibri</vt:lpstr>
      <vt:lpstr>MS PGothic</vt:lpstr>
      <vt:lpstr>MS PGothic</vt:lpstr>
      <vt:lpstr>Rockwell</vt:lpstr>
      <vt:lpstr>Times New Roman</vt:lpstr>
      <vt:lpstr>Franklin Gothic Medium</vt:lpstr>
      <vt:lpstr>Arial Narrow</vt:lpstr>
      <vt:lpstr>Wingdings</vt:lpstr>
      <vt:lpstr>Arial</vt:lpstr>
      <vt:lpstr>Lucida Grande</vt:lpstr>
      <vt:lpstr>DINPro-CondBlack</vt:lpstr>
      <vt:lpstr>Office Theme</vt:lpstr>
      <vt:lpstr>Chapter 1 An Overview of Marketing </vt:lpstr>
      <vt:lpstr>Learning Outcomes</vt:lpstr>
      <vt:lpstr>Learning Outcomes (continued)</vt:lpstr>
      <vt:lpstr>New Products</vt:lpstr>
      <vt:lpstr>Idea Screening and Concept Test</vt:lpstr>
      <vt:lpstr> Considerations in Business Analysis Stage </vt:lpstr>
      <vt:lpstr>Development</vt:lpstr>
      <vt:lpstr>Simultaneous Product Development</vt:lpstr>
      <vt:lpstr>Commercialization</vt:lpstr>
      <vt:lpstr>Reasons for Product Failure</vt:lpstr>
      <vt:lpstr>Global Issues in New-Product Development</vt:lpstr>
      <vt:lpstr>Diffusion</vt:lpstr>
      <vt:lpstr> Product Characteristics and the Rate of Adoption </vt:lpstr>
      <vt:lpstr>11. 2 Four Stages of the Product Life Cycle</vt:lpstr>
      <vt:lpstr>Key Terms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An Overview of Marketing</dc:subject>
  <dc:creator>Deb Baker</dc:creator>
  <cp:lastModifiedBy>Ashtami Devi</cp:lastModifiedBy>
  <cp:revision>731</cp:revision>
  <dcterms:created xsi:type="dcterms:W3CDTF">2006-06-08T19:20:03Z</dcterms:created>
  <dcterms:modified xsi:type="dcterms:W3CDTF">2017-01-09T09:45:59Z</dcterms:modified>
</cp:coreProperties>
</file>