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849" r:id="rId4"/>
  </p:sldMasterIdLst>
  <p:notesMasterIdLst>
    <p:notesMasterId r:id="rId30"/>
  </p:notesMasterIdLst>
  <p:handoutMasterIdLst>
    <p:handoutMasterId r:id="rId31"/>
  </p:handoutMasterIdLst>
  <p:sldIdLst>
    <p:sldId id="621" r:id="rId5"/>
    <p:sldId id="410" r:id="rId6"/>
    <p:sldId id="307" r:id="rId7"/>
    <p:sldId id="619" r:id="rId8"/>
    <p:sldId id="547" r:id="rId9"/>
    <p:sldId id="551" r:id="rId10"/>
    <p:sldId id="590" r:id="rId11"/>
    <p:sldId id="627" r:id="rId12"/>
    <p:sldId id="655" r:id="rId13"/>
    <p:sldId id="599" r:id="rId14"/>
    <p:sldId id="678" r:id="rId15"/>
    <p:sldId id="606" r:id="rId16"/>
    <p:sldId id="609" r:id="rId17"/>
    <p:sldId id="679" r:id="rId18"/>
    <p:sldId id="631" r:id="rId19"/>
    <p:sldId id="636" r:id="rId20"/>
    <p:sldId id="637" r:id="rId21"/>
    <p:sldId id="638" r:id="rId22"/>
    <p:sldId id="642" r:id="rId23"/>
    <p:sldId id="672" r:id="rId24"/>
    <p:sldId id="651" r:id="rId25"/>
    <p:sldId id="673" r:id="rId26"/>
    <p:sldId id="674" r:id="rId27"/>
    <p:sldId id="652" r:id="rId28"/>
    <p:sldId id="653"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MS PGothic" panose="020B0600070205080204" pitchFamily="34" charset="-128"/>
      <p:regular r:id="rId36"/>
    </p:embeddedFont>
    <p:embeddedFont>
      <p:font typeface="Rockwell" panose="02060603020205020403" pitchFamily="18" charset="0"/>
      <p:regular r:id="rId37"/>
      <p:bold r:id="rId38"/>
      <p:italic r:id="rId39"/>
      <p:boldItalic r:id="rId40"/>
    </p:embeddedFont>
    <p:embeddedFont>
      <p:font typeface="Franklin Gothic Medium" panose="020B0603020102020204" pitchFamily="34" charset="0"/>
      <p:regular r:id="rId41"/>
      <p:italic r:id="rId42"/>
    </p:embeddedFont>
    <p:embeddedFont>
      <p:font typeface="Arial Narrow" panose="020B0606020202030204" pitchFamily="34" charset="0"/>
      <p:regular r:id="rId43"/>
      <p:bold r:id="rId44"/>
      <p:italic r:id="rId45"/>
      <p:boldItalic r:id="rId46"/>
    </p:embeddedFont>
    <p:embeddedFont>
      <p:font typeface="Eras Bold ITC" panose="020B0907030504020204" pitchFamily="34" charset="0"/>
      <p:regular r:id="rId47"/>
    </p:embeddedFont>
  </p:embeddedFontLst>
  <p:defaultTextStyle>
    <a:defPPr>
      <a:defRPr lang="en-US"/>
    </a:defPPr>
    <a:lvl1pPr algn="l" rtl="0" eaLnBrk="0" fontAlgn="base" hangingPunct="0">
      <a:spcBef>
        <a:spcPct val="0"/>
      </a:spcBef>
      <a:spcAft>
        <a:spcPct val="0"/>
      </a:spcAft>
      <a:defRPr sz="2800" kern="1200">
        <a:solidFill>
          <a:schemeClr val="tx1"/>
        </a:solidFill>
        <a:latin typeface="Eras Bold ITC" panose="020B0907030504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Eras Bold ITC" panose="020B0907030504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Eras Bold ITC" panose="020B0907030504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Eras Bold ITC" panose="020B0907030504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Eras Bold ITC" panose="020B0907030504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Eras Bold ITC" panose="020B0907030504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Eras Bold ITC" panose="020B0907030504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Eras Bold ITC" panose="020B0907030504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Eras Bold ITC" panose="020B0907030504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A8"/>
    <a:srgbClr val="3366CC"/>
    <a:srgbClr val="86956A"/>
    <a:srgbClr val="FFCC66"/>
    <a:srgbClr val="4F993D"/>
    <a:srgbClr val="DC4444"/>
    <a:srgbClr val="B11738"/>
    <a:srgbClr val="A0CA42"/>
    <a:srgbClr val="9999FF"/>
    <a:srgbClr val="FA5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3662" autoAdjust="0"/>
  </p:normalViewPr>
  <p:slideViewPr>
    <p:cSldViewPr snapToGrid="0">
      <p:cViewPr varScale="1">
        <p:scale>
          <a:sx n="59" d="100"/>
          <a:sy n="59" d="100"/>
        </p:scale>
        <p:origin x="558" y="48"/>
      </p:cViewPr>
      <p:guideLst>
        <p:guide orient="horz" pos="2160"/>
        <p:guide pos="28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550" y="-9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36DAA-958E-48D3-9323-FC21022DF5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E2E706-FDFF-4931-8863-63FE549963E6}">
      <dgm:prSet/>
      <dgm:spPr>
        <a:solidFill>
          <a:srgbClr val="00A8A8"/>
        </a:solidFill>
      </dgm:spPr>
      <dgm:t>
        <a:bodyPr/>
        <a:lstStyle/>
        <a:p>
          <a:pPr rtl="0"/>
          <a:r>
            <a:rPr lang="en-US" b="1" dirty="0" smtClean="0"/>
            <a:t>Variable cost</a:t>
          </a:r>
          <a:endParaRPr lang="en-US" dirty="0"/>
        </a:p>
      </dgm:t>
    </dgm:pt>
    <dgm:pt modelId="{EF348A87-1EBE-4E7A-AF09-1D76A87D8285}" type="parTrans" cxnId="{CEEDB341-E50B-422D-B35B-721AD0FEBFE7}">
      <dgm:prSet/>
      <dgm:spPr/>
      <dgm:t>
        <a:bodyPr/>
        <a:lstStyle/>
        <a:p>
          <a:endParaRPr lang="en-US"/>
        </a:p>
      </dgm:t>
    </dgm:pt>
    <dgm:pt modelId="{9783F83C-B37F-4363-A120-839D8D50021F}" type="sibTrans" cxnId="{CEEDB341-E50B-422D-B35B-721AD0FEBFE7}">
      <dgm:prSet/>
      <dgm:spPr/>
      <dgm:t>
        <a:bodyPr/>
        <a:lstStyle/>
        <a:p>
          <a:endParaRPr lang="en-US"/>
        </a:p>
      </dgm:t>
    </dgm:pt>
    <dgm:pt modelId="{D277A21C-1FF8-4A84-A067-2B4455979922}">
      <dgm:prSet/>
      <dgm:spPr>
        <a:ln>
          <a:solidFill>
            <a:srgbClr val="00A8A8"/>
          </a:solidFill>
        </a:ln>
      </dgm:spPr>
      <dgm:t>
        <a:bodyPr/>
        <a:lstStyle/>
        <a:p>
          <a:pPr rtl="0"/>
          <a:r>
            <a:rPr lang="en-US" b="0" i="0" dirty="0" smtClean="0">
              <a:solidFill>
                <a:schemeClr val="tx2"/>
              </a:solidFill>
            </a:rPr>
            <a:t>Cost that varies with changes in the level of output</a:t>
          </a:r>
          <a:endParaRPr lang="en-US" i="0" dirty="0">
            <a:solidFill>
              <a:schemeClr val="tx2"/>
            </a:solidFill>
          </a:endParaRPr>
        </a:p>
      </dgm:t>
    </dgm:pt>
    <dgm:pt modelId="{CF5929C0-CBD5-4653-9BFA-868D18DDC7A8}" type="parTrans" cxnId="{18F797F3-FD2A-438A-8E5D-050F2E466D84}">
      <dgm:prSet/>
      <dgm:spPr/>
      <dgm:t>
        <a:bodyPr/>
        <a:lstStyle/>
        <a:p>
          <a:endParaRPr lang="en-US"/>
        </a:p>
      </dgm:t>
    </dgm:pt>
    <dgm:pt modelId="{E126AC85-8F41-47FF-B0DE-F7889A8FC37A}" type="sibTrans" cxnId="{18F797F3-FD2A-438A-8E5D-050F2E466D84}">
      <dgm:prSet/>
      <dgm:spPr/>
      <dgm:t>
        <a:bodyPr/>
        <a:lstStyle/>
        <a:p>
          <a:endParaRPr lang="en-US"/>
        </a:p>
      </dgm:t>
    </dgm:pt>
    <dgm:pt modelId="{0E1793D6-40BA-44B2-BE01-742CE4E211BC}">
      <dgm:prSet/>
      <dgm:spPr>
        <a:solidFill>
          <a:srgbClr val="00A8A8"/>
        </a:solidFill>
      </dgm:spPr>
      <dgm:t>
        <a:bodyPr/>
        <a:lstStyle/>
        <a:p>
          <a:pPr rtl="0"/>
          <a:r>
            <a:rPr lang="en-US" b="1" dirty="0" smtClean="0"/>
            <a:t>Fixed cost</a:t>
          </a:r>
          <a:endParaRPr lang="en-US" dirty="0"/>
        </a:p>
      </dgm:t>
    </dgm:pt>
    <dgm:pt modelId="{BA476A1C-E64E-437F-8146-EF2C64C90BC6}" type="parTrans" cxnId="{8456509E-28DC-48F7-9EEC-EE06CBB30E2C}">
      <dgm:prSet/>
      <dgm:spPr/>
      <dgm:t>
        <a:bodyPr/>
        <a:lstStyle/>
        <a:p>
          <a:endParaRPr lang="en-US"/>
        </a:p>
      </dgm:t>
    </dgm:pt>
    <dgm:pt modelId="{09171F07-D00F-4AAC-94BE-82299708D47F}" type="sibTrans" cxnId="{8456509E-28DC-48F7-9EEC-EE06CBB30E2C}">
      <dgm:prSet/>
      <dgm:spPr/>
      <dgm:t>
        <a:bodyPr/>
        <a:lstStyle/>
        <a:p>
          <a:endParaRPr lang="en-US"/>
        </a:p>
      </dgm:t>
    </dgm:pt>
    <dgm:pt modelId="{D8BE0668-B189-44B6-BAA3-E0D56CEDD0DF}">
      <dgm:prSet/>
      <dgm:spPr>
        <a:ln>
          <a:solidFill>
            <a:srgbClr val="00A8A8"/>
          </a:solidFill>
        </a:ln>
      </dgm:spPr>
      <dgm:t>
        <a:bodyPr/>
        <a:lstStyle/>
        <a:p>
          <a:pPr rtl="0"/>
          <a:r>
            <a:rPr lang="en-US" b="0" i="0" dirty="0" smtClean="0">
              <a:solidFill>
                <a:schemeClr val="tx2"/>
              </a:solidFill>
            </a:rPr>
            <a:t>Cost that does not change as output is increased or decreased</a:t>
          </a:r>
          <a:endParaRPr lang="en-US" i="0" dirty="0">
            <a:solidFill>
              <a:schemeClr val="tx2"/>
            </a:solidFill>
          </a:endParaRPr>
        </a:p>
      </dgm:t>
    </dgm:pt>
    <dgm:pt modelId="{FB2C620A-482E-4E22-B8E1-4DFDA4D9B7E4}" type="parTrans" cxnId="{13D8230B-7F6C-43B5-9B64-836FAE534A20}">
      <dgm:prSet/>
      <dgm:spPr/>
      <dgm:t>
        <a:bodyPr/>
        <a:lstStyle/>
        <a:p>
          <a:endParaRPr lang="en-US"/>
        </a:p>
      </dgm:t>
    </dgm:pt>
    <dgm:pt modelId="{CFB9AE41-C9DB-477B-BCE2-48D9BB3EC081}" type="sibTrans" cxnId="{13D8230B-7F6C-43B5-9B64-836FAE534A20}">
      <dgm:prSet/>
      <dgm:spPr/>
      <dgm:t>
        <a:bodyPr/>
        <a:lstStyle/>
        <a:p>
          <a:endParaRPr lang="en-US"/>
        </a:p>
      </dgm:t>
    </dgm:pt>
    <dgm:pt modelId="{A8E560D9-60CA-4200-8356-0491C9BDA374}" type="pres">
      <dgm:prSet presAssocID="{12136DAA-958E-48D3-9323-FC21022DF530}" presName="linear" presStyleCnt="0">
        <dgm:presLayoutVars>
          <dgm:dir/>
          <dgm:animLvl val="lvl"/>
          <dgm:resizeHandles val="exact"/>
        </dgm:presLayoutVars>
      </dgm:prSet>
      <dgm:spPr/>
      <dgm:t>
        <a:bodyPr/>
        <a:lstStyle/>
        <a:p>
          <a:endParaRPr lang="en-US"/>
        </a:p>
      </dgm:t>
    </dgm:pt>
    <dgm:pt modelId="{553A1A5C-7752-46BF-87AB-B7AEF3E5D8E8}" type="pres">
      <dgm:prSet presAssocID="{3BE2E706-FDFF-4931-8863-63FE549963E6}" presName="parentLin" presStyleCnt="0"/>
      <dgm:spPr/>
    </dgm:pt>
    <dgm:pt modelId="{4E7E574E-8A36-4A29-81CE-33DEF05BBCB4}" type="pres">
      <dgm:prSet presAssocID="{3BE2E706-FDFF-4931-8863-63FE549963E6}" presName="parentLeftMargin" presStyleLbl="node1" presStyleIdx="0" presStyleCnt="2"/>
      <dgm:spPr/>
      <dgm:t>
        <a:bodyPr/>
        <a:lstStyle/>
        <a:p>
          <a:endParaRPr lang="en-US"/>
        </a:p>
      </dgm:t>
    </dgm:pt>
    <dgm:pt modelId="{2B51982A-9BAD-4A28-BC51-F793846E3AB2}" type="pres">
      <dgm:prSet presAssocID="{3BE2E706-FDFF-4931-8863-63FE549963E6}" presName="parentText" presStyleLbl="node1" presStyleIdx="0" presStyleCnt="2">
        <dgm:presLayoutVars>
          <dgm:chMax val="0"/>
          <dgm:bulletEnabled val="1"/>
        </dgm:presLayoutVars>
      </dgm:prSet>
      <dgm:spPr/>
      <dgm:t>
        <a:bodyPr/>
        <a:lstStyle/>
        <a:p>
          <a:endParaRPr lang="en-US"/>
        </a:p>
      </dgm:t>
    </dgm:pt>
    <dgm:pt modelId="{2D620F73-425F-4D64-B206-AF10683B7382}" type="pres">
      <dgm:prSet presAssocID="{3BE2E706-FDFF-4931-8863-63FE549963E6}" presName="negativeSpace" presStyleCnt="0"/>
      <dgm:spPr/>
    </dgm:pt>
    <dgm:pt modelId="{F5AFA830-DB01-477D-9F58-8EEC7874A207}" type="pres">
      <dgm:prSet presAssocID="{3BE2E706-FDFF-4931-8863-63FE549963E6}" presName="childText" presStyleLbl="conFgAcc1" presStyleIdx="0" presStyleCnt="2">
        <dgm:presLayoutVars>
          <dgm:bulletEnabled val="1"/>
        </dgm:presLayoutVars>
      </dgm:prSet>
      <dgm:spPr/>
      <dgm:t>
        <a:bodyPr/>
        <a:lstStyle/>
        <a:p>
          <a:endParaRPr lang="en-US"/>
        </a:p>
      </dgm:t>
    </dgm:pt>
    <dgm:pt modelId="{E0E61498-75C3-43FC-8CDD-626F4B060877}" type="pres">
      <dgm:prSet presAssocID="{9783F83C-B37F-4363-A120-839D8D50021F}" presName="spaceBetweenRectangles" presStyleCnt="0"/>
      <dgm:spPr/>
    </dgm:pt>
    <dgm:pt modelId="{39CF8D7F-3E7D-4CA8-9152-26AEB10A1C12}" type="pres">
      <dgm:prSet presAssocID="{0E1793D6-40BA-44B2-BE01-742CE4E211BC}" presName="parentLin" presStyleCnt="0"/>
      <dgm:spPr/>
    </dgm:pt>
    <dgm:pt modelId="{1E5D4633-CD09-462B-8FB4-E4A409B91AF4}" type="pres">
      <dgm:prSet presAssocID="{0E1793D6-40BA-44B2-BE01-742CE4E211BC}" presName="parentLeftMargin" presStyleLbl="node1" presStyleIdx="0" presStyleCnt="2"/>
      <dgm:spPr/>
      <dgm:t>
        <a:bodyPr/>
        <a:lstStyle/>
        <a:p>
          <a:endParaRPr lang="en-US"/>
        </a:p>
      </dgm:t>
    </dgm:pt>
    <dgm:pt modelId="{F1EC2AFD-8EEA-4303-97DC-3C56BDC268F4}" type="pres">
      <dgm:prSet presAssocID="{0E1793D6-40BA-44B2-BE01-742CE4E211BC}" presName="parentText" presStyleLbl="node1" presStyleIdx="1" presStyleCnt="2">
        <dgm:presLayoutVars>
          <dgm:chMax val="0"/>
          <dgm:bulletEnabled val="1"/>
        </dgm:presLayoutVars>
      </dgm:prSet>
      <dgm:spPr/>
      <dgm:t>
        <a:bodyPr/>
        <a:lstStyle/>
        <a:p>
          <a:endParaRPr lang="en-US"/>
        </a:p>
      </dgm:t>
    </dgm:pt>
    <dgm:pt modelId="{47BE2C60-CE87-4094-9E6D-76C9DB5081DA}" type="pres">
      <dgm:prSet presAssocID="{0E1793D6-40BA-44B2-BE01-742CE4E211BC}" presName="negativeSpace" presStyleCnt="0"/>
      <dgm:spPr/>
    </dgm:pt>
    <dgm:pt modelId="{E9274B91-E4DE-40C4-88F8-F6797EA4CD28}" type="pres">
      <dgm:prSet presAssocID="{0E1793D6-40BA-44B2-BE01-742CE4E211BC}" presName="childText" presStyleLbl="conFgAcc1" presStyleIdx="1" presStyleCnt="2">
        <dgm:presLayoutVars>
          <dgm:bulletEnabled val="1"/>
        </dgm:presLayoutVars>
      </dgm:prSet>
      <dgm:spPr/>
      <dgm:t>
        <a:bodyPr/>
        <a:lstStyle/>
        <a:p>
          <a:endParaRPr lang="en-US"/>
        </a:p>
      </dgm:t>
    </dgm:pt>
  </dgm:ptLst>
  <dgm:cxnLst>
    <dgm:cxn modelId="{13D8230B-7F6C-43B5-9B64-836FAE534A20}" srcId="{0E1793D6-40BA-44B2-BE01-742CE4E211BC}" destId="{D8BE0668-B189-44B6-BAA3-E0D56CEDD0DF}" srcOrd="0" destOrd="0" parTransId="{FB2C620A-482E-4E22-B8E1-4DFDA4D9B7E4}" sibTransId="{CFB9AE41-C9DB-477B-BCE2-48D9BB3EC081}"/>
    <dgm:cxn modelId="{BF13AE98-DAFE-465C-A14D-DB2DF813FAE6}" type="presOf" srcId="{3BE2E706-FDFF-4931-8863-63FE549963E6}" destId="{2B51982A-9BAD-4A28-BC51-F793846E3AB2}" srcOrd="1" destOrd="0" presId="urn:microsoft.com/office/officeart/2005/8/layout/list1"/>
    <dgm:cxn modelId="{8456509E-28DC-48F7-9EEC-EE06CBB30E2C}" srcId="{12136DAA-958E-48D3-9323-FC21022DF530}" destId="{0E1793D6-40BA-44B2-BE01-742CE4E211BC}" srcOrd="1" destOrd="0" parTransId="{BA476A1C-E64E-437F-8146-EF2C64C90BC6}" sibTransId="{09171F07-D00F-4AAC-94BE-82299708D47F}"/>
    <dgm:cxn modelId="{18F797F3-FD2A-438A-8E5D-050F2E466D84}" srcId="{3BE2E706-FDFF-4931-8863-63FE549963E6}" destId="{D277A21C-1FF8-4A84-A067-2B4455979922}" srcOrd="0" destOrd="0" parTransId="{CF5929C0-CBD5-4653-9BFA-868D18DDC7A8}" sibTransId="{E126AC85-8F41-47FF-B0DE-F7889A8FC37A}"/>
    <dgm:cxn modelId="{7217A7F5-32A7-4BB9-954F-90E083DB46DE}" type="presOf" srcId="{3BE2E706-FDFF-4931-8863-63FE549963E6}" destId="{4E7E574E-8A36-4A29-81CE-33DEF05BBCB4}" srcOrd="0" destOrd="0" presId="urn:microsoft.com/office/officeart/2005/8/layout/list1"/>
    <dgm:cxn modelId="{EE014438-B7E6-45BE-9C6E-97291A6B5457}" type="presOf" srcId="{0E1793D6-40BA-44B2-BE01-742CE4E211BC}" destId="{F1EC2AFD-8EEA-4303-97DC-3C56BDC268F4}" srcOrd="1" destOrd="0" presId="urn:microsoft.com/office/officeart/2005/8/layout/list1"/>
    <dgm:cxn modelId="{84EC43C8-903B-4274-81A9-E6EDEA41B8A9}" type="presOf" srcId="{12136DAA-958E-48D3-9323-FC21022DF530}" destId="{A8E560D9-60CA-4200-8356-0491C9BDA374}" srcOrd="0" destOrd="0" presId="urn:microsoft.com/office/officeart/2005/8/layout/list1"/>
    <dgm:cxn modelId="{6857B139-6DE5-40E8-A108-C4189508D989}" type="presOf" srcId="{D277A21C-1FF8-4A84-A067-2B4455979922}" destId="{F5AFA830-DB01-477D-9F58-8EEC7874A207}" srcOrd="0" destOrd="0" presId="urn:microsoft.com/office/officeart/2005/8/layout/list1"/>
    <dgm:cxn modelId="{CEEDB341-E50B-422D-B35B-721AD0FEBFE7}" srcId="{12136DAA-958E-48D3-9323-FC21022DF530}" destId="{3BE2E706-FDFF-4931-8863-63FE549963E6}" srcOrd="0" destOrd="0" parTransId="{EF348A87-1EBE-4E7A-AF09-1D76A87D8285}" sibTransId="{9783F83C-B37F-4363-A120-839D8D50021F}"/>
    <dgm:cxn modelId="{C8B6D770-DC73-4FA3-92A1-F456DA652E71}" type="presOf" srcId="{0E1793D6-40BA-44B2-BE01-742CE4E211BC}" destId="{1E5D4633-CD09-462B-8FB4-E4A409B91AF4}" srcOrd="0" destOrd="0" presId="urn:microsoft.com/office/officeart/2005/8/layout/list1"/>
    <dgm:cxn modelId="{554AB272-A4AB-4E86-9EEA-43266459F655}" type="presOf" srcId="{D8BE0668-B189-44B6-BAA3-E0D56CEDD0DF}" destId="{E9274B91-E4DE-40C4-88F8-F6797EA4CD28}" srcOrd="0" destOrd="0" presId="urn:microsoft.com/office/officeart/2005/8/layout/list1"/>
    <dgm:cxn modelId="{46636133-B365-414F-9FE7-D9B689B96DFF}" type="presParOf" srcId="{A8E560D9-60CA-4200-8356-0491C9BDA374}" destId="{553A1A5C-7752-46BF-87AB-B7AEF3E5D8E8}" srcOrd="0" destOrd="0" presId="urn:microsoft.com/office/officeart/2005/8/layout/list1"/>
    <dgm:cxn modelId="{3C5D77E5-7303-476B-93CA-9846CC3FD052}" type="presParOf" srcId="{553A1A5C-7752-46BF-87AB-B7AEF3E5D8E8}" destId="{4E7E574E-8A36-4A29-81CE-33DEF05BBCB4}" srcOrd="0" destOrd="0" presId="urn:microsoft.com/office/officeart/2005/8/layout/list1"/>
    <dgm:cxn modelId="{8E26FD9A-9F93-42EC-9C5D-16CC5119EB35}" type="presParOf" srcId="{553A1A5C-7752-46BF-87AB-B7AEF3E5D8E8}" destId="{2B51982A-9BAD-4A28-BC51-F793846E3AB2}" srcOrd="1" destOrd="0" presId="urn:microsoft.com/office/officeart/2005/8/layout/list1"/>
    <dgm:cxn modelId="{DF76FF12-B870-414C-B6EA-68221527B650}" type="presParOf" srcId="{A8E560D9-60CA-4200-8356-0491C9BDA374}" destId="{2D620F73-425F-4D64-B206-AF10683B7382}" srcOrd="1" destOrd="0" presId="urn:microsoft.com/office/officeart/2005/8/layout/list1"/>
    <dgm:cxn modelId="{7BB96F66-8B92-4673-971B-2199B9315264}" type="presParOf" srcId="{A8E560D9-60CA-4200-8356-0491C9BDA374}" destId="{F5AFA830-DB01-477D-9F58-8EEC7874A207}" srcOrd="2" destOrd="0" presId="urn:microsoft.com/office/officeart/2005/8/layout/list1"/>
    <dgm:cxn modelId="{5819EA16-86E5-47D3-BAA1-373E10664BCC}" type="presParOf" srcId="{A8E560D9-60CA-4200-8356-0491C9BDA374}" destId="{E0E61498-75C3-43FC-8CDD-626F4B060877}" srcOrd="3" destOrd="0" presId="urn:microsoft.com/office/officeart/2005/8/layout/list1"/>
    <dgm:cxn modelId="{60EF83B8-3B8B-4D90-8111-14D7EA2A58F3}" type="presParOf" srcId="{A8E560D9-60CA-4200-8356-0491C9BDA374}" destId="{39CF8D7F-3E7D-4CA8-9152-26AEB10A1C12}" srcOrd="4" destOrd="0" presId="urn:microsoft.com/office/officeart/2005/8/layout/list1"/>
    <dgm:cxn modelId="{03B7630A-EC23-4CC6-A162-B0FE5A43E03D}" type="presParOf" srcId="{39CF8D7F-3E7D-4CA8-9152-26AEB10A1C12}" destId="{1E5D4633-CD09-462B-8FB4-E4A409B91AF4}" srcOrd="0" destOrd="0" presId="urn:microsoft.com/office/officeart/2005/8/layout/list1"/>
    <dgm:cxn modelId="{5EEB467E-F4B5-4A31-A58B-0B89C909096B}" type="presParOf" srcId="{39CF8D7F-3E7D-4CA8-9152-26AEB10A1C12}" destId="{F1EC2AFD-8EEA-4303-97DC-3C56BDC268F4}" srcOrd="1" destOrd="0" presId="urn:microsoft.com/office/officeart/2005/8/layout/list1"/>
    <dgm:cxn modelId="{2214B252-92A7-4F08-8700-47F33F319FBD}" type="presParOf" srcId="{A8E560D9-60CA-4200-8356-0491C9BDA374}" destId="{47BE2C60-CE87-4094-9E6D-76C9DB5081DA}" srcOrd="5" destOrd="0" presId="urn:microsoft.com/office/officeart/2005/8/layout/list1"/>
    <dgm:cxn modelId="{02E106B1-D3A1-4D1F-9E66-9CBC36A40CB7}" type="presParOf" srcId="{A8E560D9-60CA-4200-8356-0491C9BDA374}" destId="{E9274B91-E4DE-40C4-88F8-F6797EA4CD2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94EF5-C926-4C16-8234-9B7973E09C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C1FD883-BBF0-4932-AA2F-43A7D76F8620}">
      <dgm:prSet custT="1"/>
      <dgm:spPr>
        <a:solidFill>
          <a:srgbClr val="00A8A8"/>
        </a:solidFill>
      </dgm:spPr>
      <dgm:t>
        <a:bodyPr/>
        <a:lstStyle/>
        <a:p>
          <a:pPr rtl="0"/>
          <a:r>
            <a:rPr lang="en-US" sz="2200" dirty="0" smtClean="0"/>
            <a:t>Stages in the product life cycle</a:t>
          </a:r>
          <a:endParaRPr lang="en-US" sz="2200" dirty="0"/>
        </a:p>
      </dgm:t>
    </dgm:pt>
    <dgm:pt modelId="{2D9F605E-BE1F-4E30-A794-83F639748377}" type="parTrans" cxnId="{A6ECC34C-F853-4F8B-93FA-6FB7F90DF958}">
      <dgm:prSet/>
      <dgm:spPr/>
      <dgm:t>
        <a:bodyPr/>
        <a:lstStyle/>
        <a:p>
          <a:endParaRPr lang="en-US" sz="2200"/>
        </a:p>
      </dgm:t>
    </dgm:pt>
    <dgm:pt modelId="{D992CF8D-6D6F-4931-8C89-B6B944BEE157}" type="sibTrans" cxnId="{A6ECC34C-F853-4F8B-93FA-6FB7F90DF958}">
      <dgm:prSet/>
      <dgm:spPr/>
      <dgm:t>
        <a:bodyPr/>
        <a:lstStyle/>
        <a:p>
          <a:endParaRPr lang="en-US" sz="2200"/>
        </a:p>
      </dgm:t>
    </dgm:pt>
    <dgm:pt modelId="{850DF07D-EB16-415D-9F2E-DB9C7795A4D1}">
      <dgm:prSet custT="1"/>
      <dgm:spPr>
        <a:solidFill>
          <a:srgbClr val="00A8A8"/>
        </a:solidFill>
      </dgm:spPr>
      <dgm:t>
        <a:bodyPr/>
        <a:lstStyle/>
        <a:p>
          <a:pPr rtl="0"/>
          <a:r>
            <a:rPr lang="en-US" sz="2200" dirty="0" smtClean="0"/>
            <a:t>Competition, price matching, and customer loyalty</a:t>
          </a:r>
          <a:endParaRPr lang="en-US" sz="2200" dirty="0"/>
        </a:p>
      </dgm:t>
    </dgm:pt>
    <dgm:pt modelId="{55520723-D457-402D-8836-513713BB81B6}" type="parTrans" cxnId="{119F8DEC-2614-485C-9325-49C5FA4E6BDD}">
      <dgm:prSet/>
      <dgm:spPr/>
      <dgm:t>
        <a:bodyPr/>
        <a:lstStyle/>
        <a:p>
          <a:endParaRPr lang="en-US" sz="2200"/>
        </a:p>
      </dgm:t>
    </dgm:pt>
    <dgm:pt modelId="{6A8DD73E-32C4-45C7-8546-81E09D2DBB9E}" type="sibTrans" cxnId="{119F8DEC-2614-485C-9325-49C5FA4E6BDD}">
      <dgm:prSet/>
      <dgm:spPr/>
      <dgm:t>
        <a:bodyPr/>
        <a:lstStyle/>
        <a:p>
          <a:endParaRPr lang="en-US" sz="2200"/>
        </a:p>
      </dgm:t>
    </dgm:pt>
    <dgm:pt modelId="{6D03CD9B-B85E-40D5-8D9B-2044CBB3D9BD}">
      <dgm:prSet custT="1"/>
      <dgm:spPr>
        <a:solidFill>
          <a:srgbClr val="00A8A8"/>
        </a:solidFill>
      </dgm:spPr>
      <dgm:t>
        <a:bodyPr/>
        <a:lstStyle/>
        <a:p>
          <a:pPr rtl="0"/>
          <a:r>
            <a:rPr lang="en-US" sz="2200" dirty="0" smtClean="0"/>
            <a:t>Distribution strategy</a:t>
          </a:r>
          <a:endParaRPr lang="en-US" sz="2200" dirty="0"/>
        </a:p>
      </dgm:t>
    </dgm:pt>
    <dgm:pt modelId="{84F40D57-2841-487A-82A8-97CEDA25842F}" type="parTrans" cxnId="{0AF74A68-3ABB-47DF-AA8F-E56DEB8A0C0F}">
      <dgm:prSet/>
      <dgm:spPr/>
      <dgm:t>
        <a:bodyPr/>
        <a:lstStyle/>
        <a:p>
          <a:endParaRPr lang="en-US" sz="2200"/>
        </a:p>
      </dgm:t>
    </dgm:pt>
    <dgm:pt modelId="{7BE7F46B-DE70-4BBE-B615-722968C75692}" type="sibTrans" cxnId="{0AF74A68-3ABB-47DF-AA8F-E56DEB8A0C0F}">
      <dgm:prSet/>
      <dgm:spPr/>
      <dgm:t>
        <a:bodyPr/>
        <a:lstStyle/>
        <a:p>
          <a:endParaRPr lang="en-US" sz="2200"/>
        </a:p>
      </dgm:t>
    </dgm:pt>
    <dgm:pt modelId="{9F83DF5A-91A9-4A00-8295-C54ABEE3951E}">
      <dgm:prSet custT="1"/>
      <dgm:spPr>
        <a:solidFill>
          <a:srgbClr val="00A8A8"/>
        </a:solidFill>
      </dgm:spPr>
      <dgm:t>
        <a:bodyPr/>
        <a:lstStyle/>
        <a:p>
          <a:pPr rtl="0"/>
          <a:r>
            <a:rPr lang="en-US" sz="2200" dirty="0" smtClean="0"/>
            <a:t>Impact of the Internet and extranets</a:t>
          </a:r>
          <a:endParaRPr lang="en-US" sz="2200" dirty="0"/>
        </a:p>
      </dgm:t>
    </dgm:pt>
    <dgm:pt modelId="{2634309D-D466-406C-A8D3-E7FD695A01D5}" type="parTrans" cxnId="{DBCF47AB-FFAB-43F0-9767-70DD27D3A1EB}">
      <dgm:prSet/>
      <dgm:spPr/>
      <dgm:t>
        <a:bodyPr/>
        <a:lstStyle/>
        <a:p>
          <a:endParaRPr lang="en-US" sz="2200"/>
        </a:p>
      </dgm:t>
    </dgm:pt>
    <dgm:pt modelId="{5E98E066-62AE-4304-BE44-B878D6C51961}" type="sibTrans" cxnId="{DBCF47AB-FFAB-43F0-9767-70DD27D3A1EB}">
      <dgm:prSet/>
      <dgm:spPr/>
      <dgm:t>
        <a:bodyPr/>
        <a:lstStyle/>
        <a:p>
          <a:endParaRPr lang="en-US" sz="2200"/>
        </a:p>
      </dgm:t>
    </dgm:pt>
    <dgm:pt modelId="{AC71AE13-E2F1-46B6-A2C1-9E7F207C0D1C}">
      <dgm:prSet custT="1"/>
      <dgm:spPr>
        <a:solidFill>
          <a:srgbClr val="00A8A8"/>
        </a:solidFill>
      </dgm:spPr>
      <dgm:t>
        <a:bodyPr/>
        <a:lstStyle/>
        <a:p>
          <a:pPr rtl="0"/>
          <a:r>
            <a:rPr lang="en-US" sz="2200" dirty="0" smtClean="0"/>
            <a:t>Promotion strategy</a:t>
          </a:r>
          <a:endParaRPr lang="en-US" sz="2200" dirty="0"/>
        </a:p>
      </dgm:t>
    </dgm:pt>
    <dgm:pt modelId="{A482C94F-91C5-4D6C-B75B-6BA1CE200DD9}" type="parTrans" cxnId="{A36B6C5F-01EE-40C9-9E27-34FC5DF4CBEA}">
      <dgm:prSet/>
      <dgm:spPr/>
      <dgm:t>
        <a:bodyPr/>
        <a:lstStyle/>
        <a:p>
          <a:endParaRPr lang="en-US" sz="2200"/>
        </a:p>
      </dgm:t>
    </dgm:pt>
    <dgm:pt modelId="{FAE6DBBB-23C3-488D-8322-9C194B221E10}" type="sibTrans" cxnId="{A36B6C5F-01EE-40C9-9E27-34FC5DF4CBEA}">
      <dgm:prSet/>
      <dgm:spPr/>
      <dgm:t>
        <a:bodyPr/>
        <a:lstStyle/>
        <a:p>
          <a:endParaRPr lang="en-US" sz="2200"/>
        </a:p>
      </dgm:t>
    </dgm:pt>
    <dgm:pt modelId="{71DBD0D4-63FD-41E5-BAFC-EA5FD0233D89}">
      <dgm:prSet custT="1"/>
      <dgm:spPr>
        <a:solidFill>
          <a:srgbClr val="00A8A8"/>
        </a:solidFill>
      </dgm:spPr>
      <dgm:t>
        <a:bodyPr/>
        <a:lstStyle/>
        <a:p>
          <a:pPr rtl="0"/>
          <a:r>
            <a:rPr lang="en-US" sz="2200" dirty="0" smtClean="0"/>
            <a:t>Demands of large customers</a:t>
          </a:r>
          <a:endParaRPr lang="en-US" sz="2200" dirty="0"/>
        </a:p>
      </dgm:t>
    </dgm:pt>
    <dgm:pt modelId="{A25CE2D8-B4A1-4E2F-9365-BBB2A0A914A8}" type="parTrans" cxnId="{F6B80AEC-1AB5-4BCF-BD79-DC59CDF09D84}">
      <dgm:prSet/>
      <dgm:spPr/>
      <dgm:t>
        <a:bodyPr/>
        <a:lstStyle/>
        <a:p>
          <a:endParaRPr lang="en-US" sz="2200"/>
        </a:p>
      </dgm:t>
    </dgm:pt>
    <dgm:pt modelId="{C7313E15-D414-4403-8D83-67649C6C8A57}" type="sibTrans" cxnId="{F6B80AEC-1AB5-4BCF-BD79-DC59CDF09D84}">
      <dgm:prSet/>
      <dgm:spPr/>
      <dgm:t>
        <a:bodyPr/>
        <a:lstStyle/>
        <a:p>
          <a:endParaRPr lang="en-US" sz="2200"/>
        </a:p>
      </dgm:t>
    </dgm:pt>
    <dgm:pt modelId="{7C07989E-6E42-4526-BD1A-8D7C936B0026}">
      <dgm:prSet custT="1"/>
      <dgm:spPr>
        <a:solidFill>
          <a:srgbClr val="00A8A8"/>
        </a:solidFill>
      </dgm:spPr>
      <dgm:t>
        <a:bodyPr/>
        <a:lstStyle/>
        <a:p>
          <a:pPr rtl="0"/>
          <a:r>
            <a:rPr lang="en-US" sz="2200" dirty="0" smtClean="0"/>
            <a:t>Relationship of price to quality</a:t>
          </a:r>
          <a:endParaRPr lang="en-US" sz="2200" dirty="0"/>
        </a:p>
      </dgm:t>
    </dgm:pt>
    <dgm:pt modelId="{284E8ABD-01B3-4167-B5D0-D365B1793397}" type="parTrans" cxnId="{0998B16F-19B1-4E68-B4BB-138527E9A531}">
      <dgm:prSet/>
      <dgm:spPr/>
      <dgm:t>
        <a:bodyPr/>
        <a:lstStyle/>
        <a:p>
          <a:endParaRPr lang="en-US" sz="2200"/>
        </a:p>
      </dgm:t>
    </dgm:pt>
    <dgm:pt modelId="{DC6F8798-BF77-4AF1-8D03-6077B519C785}" type="sibTrans" cxnId="{0998B16F-19B1-4E68-B4BB-138527E9A531}">
      <dgm:prSet/>
      <dgm:spPr/>
      <dgm:t>
        <a:bodyPr/>
        <a:lstStyle/>
        <a:p>
          <a:endParaRPr lang="en-US" sz="2200"/>
        </a:p>
      </dgm:t>
    </dgm:pt>
    <dgm:pt modelId="{1A79349C-8826-4175-8190-787459EE9B78}" type="pres">
      <dgm:prSet presAssocID="{15494EF5-C926-4C16-8234-9B7973E09C60}" presName="diagram" presStyleCnt="0">
        <dgm:presLayoutVars>
          <dgm:dir/>
          <dgm:resizeHandles val="exact"/>
        </dgm:presLayoutVars>
      </dgm:prSet>
      <dgm:spPr/>
      <dgm:t>
        <a:bodyPr/>
        <a:lstStyle/>
        <a:p>
          <a:endParaRPr lang="en-US"/>
        </a:p>
      </dgm:t>
    </dgm:pt>
    <dgm:pt modelId="{E27C6DAF-5CDD-45E5-924F-A03650FBE52B}" type="pres">
      <dgm:prSet presAssocID="{9C1FD883-BBF0-4932-AA2F-43A7D76F8620}" presName="node" presStyleLbl="node1" presStyleIdx="0" presStyleCnt="7">
        <dgm:presLayoutVars>
          <dgm:bulletEnabled val="1"/>
        </dgm:presLayoutVars>
      </dgm:prSet>
      <dgm:spPr/>
      <dgm:t>
        <a:bodyPr/>
        <a:lstStyle/>
        <a:p>
          <a:endParaRPr lang="en-US"/>
        </a:p>
      </dgm:t>
    </dgm:pt>
    <dgm:pt modelId="{0E2C762B-FE2A-4480-A869-236F873714C3}" type="pres">
      <dgm:prSet presAssocID="{D992CF8D-6D6F-4931-8C89-B6B944BEE157}" presName="sibTrans" presStyleCnt="0"/>
      <dgm:spPr/>
    </dgm:pt>
    <dgm:pt modelId="{4E5F8781-D043-4D0D-A6F5-AD28AE3DBE72}" type="pres">
      <dgm:prSet presAssocID="{850DF07D-EB16-415D-9F2E-DB9C7795A4D1}" presName="node" presStyleLbl="node1" presStyleIdx="1" presStyleCnt="7">
        <dgm:presLayoutVars>
          <dgm:bulletEnabled val="1"/>
        </dgm:presLayoutVars>
      </dgm:prSet>
      <dgm:spPr/>
      <dgm:t>
        <a:bodyPr/>
        <a:lstStyle/>
        <a:p>
          <a:endParaRPr lang="en-US"/>
        </a:p>
      </dgm:t>
    </dgm:pt>
    <dgm:pt modelId="{F2B70B5B-507B-42E4-BAD4-5A4D5D5C0B7C}" type="pres">
      <dgm:prSet presAssocID="{6A8DD73E-32C4-45C7-8546-81E09D2DBB9E}" presName="sibTrans" presStyleCnt="0"/>
      <dgm:spPr/>
    </dgm:pt>
    <dgm:pt modelId="{DFA32677-C73E-4BF5-B1DA-AEDE978F530B}" type="pres">
      <dgm:prSet presAssocID="{6D03CD9B-B85E-40D5-8D9B-2044CBB3D9BD}" presName="node" presStyleLbl="node1" presStyleIdx="2" presStyleCnt="7">
        <dgm:presLayoutVars>
          <dgm:bulletEnabled val="1"/>
        </dgm:presLayoutVars>
      </dgm:prSet>
      <dgm:spPr/>
      <dgm:t>
        <a:bodyPr/>
        <a:lstStyle/>
        <a:p>
          <a:endParaRPr lang="en-US"/>
        </a:p>
      </dgm:t>
    </dgm:pt>
    <dgm:pt modelId="{ECE6E30F-F3C3-4577-A1E8-FBEDEEA3A1F3}" type="pres">
      <dgm:prSet presAssocID="{7BE7F46B-DE70-4BBE-B615-722968C75692}" presName="sibTrans" presStyleCnt="0"/>
      <dgm:spPr/>
    </dgm:pt>
    <dgm:pt modelId="{08866A2F-8107-461E-86D2-8669F16808DE}" type="pres">
      <dgm:prSet presAssocID="{9F83DF5A-91A9-4A00-8295-C54ABEE3951E}" presName="node" presStyleLbl="node1" presStyleIdx="3" presStyleCnt="7">
        <dgm:presLayoutVars>
          <dgm:bulletEnabled val="1"/>
        </dgm:presLayoutVars>
      </dgm:prSet>
      <dgm:spPr/>
      <dgm:t>
        <a:bodyPr/>
        <a:lstStyle/>
        <a:p>
          <a:endParaRPr lang="en-US"/>
        </a:p>
      </dgm:t>
    </dgm:pt>
    <dgm:pt modelId="{0866CF9C-287F-49C5-B10A-81F2947A4D94}" type="pres">
      <dgm:prSet presAssocID="{5E98E066-62AE-4304-BE44-B878D6C51961}" presName="sibTrans" presStyleCnt="0"/>
      <dgm:spPr/>
    </dgm:pt>
    <dgm:pt modelId="{674A8030-4F85-4377-97C3-D8F0A1ABDE12}" type="pres">
      <dgm:prSet presAssocID="{AC71AE13-E2F1-46B6-A2C1-9E7F207C0D1C}" presName="node" presStyleLbl="node1" presStyleIdx="4" presStyleCnt="7">
        <dgm:presLayoutVars>
          <dgm:bulletEnabled val="1"/>
        </dgm:presLayoutVars>
      </dgm:prSet>
      <dgm:spPr/>
      <dgm:t>
        <a:bodyPr/>
        <a:lstStyle/>
        <a:p>
          <a:endParaRPr lang="en-US"/>
        </a:p>
      </dgm:t>
    </dgm:pt>
    <dgm:pt modelId="{B826BEA0-C992-4460-8B39-A452BC4DD63C}" type="pres">
      <dgm:prSet presAssocID="{FAE6DBBB-23C3-488D-8322-9C194B221E10}" presName="sibTrans" presStyleCnt="0"/>
      <dgm:spPr/>
    </dgm:pt>
    <dgm:pt modelId="{108B388A-C091-4044-B588-64757B3A00C9}" type="pres">
      <dgm:prSet presAssocID="{71DBD0D4-63FD-41E5-BAFC-EA5FD0233D89}" presName="node" presStyleLbl="node1" presStyleIdx="5" presStyleCnt="7">
        <dgm:presLayoutVars>
          <dgm:bulletEnabled val="1"/>
        </dgm:presLayoutVars>
      </dgm:prSet>
      <dgm:spPr/>
      <dgm:t>
        <a:bodyPr/>
        <a:lstStyle/>
        <a:p>
          <a:endParaRPr lang="en-US"/>
        </a:p>
      </dgm:t>
    </dgm:pt>
    <dgm:pt modelId="{3ACE9532-474E-4C89-BDC6-774972C82644}" type="pres">
      <dgm:prSet presAssocID="{C7313E15-D414-4403-8D83-67649C6C8A57}" presName="sibTrans" presStyleCnt="0"/>
      <dgm:spPr/>
    </dgm:pt>
    <dgm:pt modelId="{D7D53838-FB77-4F12-84D4-4DC8D3D1C87B}" type="pres">
      <dgm:prSet presAssocID="{7C07989E-6E42-4526-BD1A-8D7C936B0026}" presName="node" presStyleLbl="node1" presStyleIdx="6" presStyleCnt="7">
        <dgm:presLayoutVars>
          <dgm:bulletEnabled val="1"/>
        </dgm:presLayoutVars>
      </dgm:prSet>
      <dgm:spPr/>
      <dgm:t>
        <a:bodyPr/>
        <a:lstStyle/>
        <a:p>
          <a:endParaRPr lang="en-US"/>
        </a:p>
      </dgm:t>
    </dgm:pt>
  </dgm:ptLst>
  <dgm:cxnLst>
    <dgm:cxn modelId="{4F748506-112F-48E4-9346-68A9DAF8EC53}" type="presOf" srcId="{6D03CD9B-B85E-40D5-8D9B-2044CBB3D9BD}" destId="{DFA32677-C73E-4BF5-B1DA-AEDE978F530B}" srcOrd="0" destOrd="0" presId="urn:microsoft.com/office/officeart/2005/8/layout/default"/>
    <dgm:cxn modelId="{0AF74A68-3ABB-47DF-AA8F-E56DEB8A0C0F}" srcId="{15494EF5-C926-4C16-8234-9B7973E09C60}" destId="{6D03CD9B-B85E-40D5-8D9B-2044CBB3D9BD}" srcOrd="2" destOrd="0" parTransId="{84F40D57-2841-487A-82A8-97CEDA25842F}" sibTransId="{7BE7F46B-DE70-4BBE-B615-722968C75692}"/>
    <dgm:cxn modelId="{7CF5191A-E705-43B9-B901-019AD0BD1E8E}" type="presOf" srcId="{9C1FD883-BBF0-4932-AA2F-43A7D76F8620}" destId="{E27C6DAF-5CDD-45E5-924F-A03650FBE52B}" srcOrd="0" destOrd="0" presId="urn:microsoft.com/office/officeart/2005/8/layout/default"/>
    <dgm:cxn modelId="{DBCF47AB-FFAB-43F0-9767-70DD27D3A1EB}" srcId="{15494EF5-C926-4C16-8234-9B7973E09C60}" destId="{9F83DF5A-91A9-4A00-8295-C54ABEE3951E}" srcOrd="3" destOrd="0" parTransId="{2634309D-D466-406C-A8D3-E7FD695A01D5}" sibTransId="{5E98E066-62AE-4304-BE44-B878D6C51961}"/>
    <dgm:cxn modelId="{C399EF67-4F6D-47E1-B708-677DA5506AA0}" type="presOf" srcId="{AC71AE13-E2F1-46B6-A2C1-9E7F207C0D1C}" destId="{674A8030-4F85-4377-97C3-D8F0A1ABDE12}" srcOrd="0" destOrd="0" presId="urn:microsoft.com/office/officeart/2005/8/layout/default"/>
    <dgm:cxn modelId="{74AB9278-CDBD-40D6-B0E0-A6B56DB9AAD4}" type="presOf" srcId="{9F83DF5A-91A9-4A00-8295-C54ABEE3951E}" destId="{08866A2F-8107-461E-86D2-8669F16808DE}" srcOrd="0" destOrd="0" presId="urn:microsoft.com/office/officeart/2005/8/layout/default"/>
    <dgm:cxn modelId="{F6B80AEC-1AB5-4BCF-BD79-DC59CDF09D84}" srcId="{15494EF5-C926-4C16-8234-9B7973E09C60}" destId="{71DBD0D4-63FD-41E5-BAFC-EA5FD0233D89}" srcOrd="5" destOrd="0" parTransId="{A25CE2D8-B4A1-4E2F-9365-BBB2A0A914A8}" sibTransId="{C7313E15-D414-4403-8D83-67649C6C8A57}"/>
    <dgm:cxn modelId="{30B3C11D-0ABF-40A3-A092-15DC82E655AC}" type="presOf" srcId="{7C07989E-6E42-4526-BD1A-8D7C936B0026}" destId="{D7D53838-FB77-4F12-84D4-4DC8D3D1C87B}" srcOrd="0" destOrd="0" presId="urn:microsoft.com/office/officeart/2005/8/layout/default"/>
    <dgm:cxn modelId="{119F8DEC-2614-485C-9325-49C5FA4E6BDD}" srcId="{15494EF5-C926-4C16-8234-9B7973E09C60}" destId="{850DF07D-EB16-415D-9F2E-DB9C7795A4D1}" srcOrd="1" destOrd="0" parTransId="{55520723-D457-402D-8836-513713BB81B6}" sibTransId="{6A8DD73E-32C4-45C7-8546-81E09D2DBB9E}"/>
    <dgm:cxn modelId="{406E2C0D-10D4-4351-8429-5EE9BEF76763}" type="presOf" srcId="{71DBD0D4-63FD-41E5-BAFC-EA5FD0233D89}" destId="{108B388A-C091-4044-B588-64757B3A00C9}" srcOrd="0" destOrd="0" presId="urn:microsoft.com/office/officeart/2005/8/layout/default"/>
    <dgm:cxn modelId="{77F649BD-85F2-4126-957D-64ABB881B7F1}" type="presOf" srcId="{850DF07D-EB16-415D-9F2E-DB9C7795A4D1}" destId="{4E5F8781-D043-4D0D-A6F5-AD28AE3DBE72}" srcOrd="0" destOrd="0" presId="urn:microsoft.com/office/officeart/2005/8/layout/default"/>
    <dgm:cxn modelId="{A6ECC34C-F853-4F8B-93FA-6FB7F90DF958}" srcId="{15494EF5-C926-4C16-8234-9B7973E09C60}" destId="{9C1FD883-BBF0-4932-AA2F-43A7D76F8620}" srcOrd="0" destOrd="0" parTransId="{2D9F605E-BE1F-4E30-A794-83F639748377}" sibTransId="{D992CF8D-6D6F-4931-8C89-B6B944BEE157}"/>
    <dgm:cxn modelId="{A36B6C5F-01EE-40C9-9E27-34FC5DF4CBEA}" srcId="{15494EF5-C926-4C16-8234-9B7973E09C60}" destId="{AC71AE13-E2F1-46B6-A2C1-9E7F207C0D1C}" srcOrd="4" destOrd="0" parTransId="{A482C94F-91C5-4D6C-B75B-6BA1CE200DD9}" sibTransId="{FAE6DBBB-23C3-488D-8322-9C194B221E10}"/>
    <dgm:cxn modelId="{0998B16F-19B1-4E68-B4BB-138527E9A531}" srcId="{15494EF5-C926-4C16-8234-9B7973E09C60}" destId="{7C07989E-6E42-4526-BD1A-8D7C936B0026}" srcOrd="6" destOrd="0" parTransId="{284E8ABD-01B3-4167-B5D0-D365B1793397}" sibTransId="{DC6F8798-BF77-4AF1-8D03-6077B519C785}"/>
    <dgm:cxn modelId="{BC52EF69-6A3A-4041-8DDC-920011EEEA5F}" type="presOf" srcId="{15494EF5-C926-4C16-8234-9B7973E09C60}" destId="{1A79349C-8826-4175-8190-787459EE9B78}" srcOrd="0" destOrd="0" presId="urn:microsoft.com/office/officeart/2005/8/layout/default"/>
    <dgm:cxn modelId="{2D3E9872-068E-468E-B2C5-BF685CD99C9E}" type="presParOf" srcId="{1A79349C-8826-4175-8190-787459EE9B78}" destId="{E27C6DAF-5CDD-45E5-924F-A03650FBE52B}" srcOrd="0" destOrd="0" presId="urn:microsoft.com/office/officeart/2005/8/layout/default"/>
    <dgm:cxn modelId="{F82D88C4-AB79-4D9E-A367-E3212E9BD0AB}" type="presParOf" srcId="{1A79349C-8826-4175-8190-787459EE9B78}" destId="{0E2C762B-FE2A-4480-A869-236F873714C3}" srcOrd="1" destOrd="0" presId="urn:microsoft.com/office/officeart/2005/8/layout/default"/>
    <dgm:cxn modelId="{2341503B-24F8-4B91-87F3-85BB7D1AEC1A}" type="presParOf" srcId="{1A79349C-8826-4175-8190-787459EE9B78}" destId="{4E5F8781-D043-4D0D-A6F5-AD28AE3DBE72}" srcOrd="2" destOrd="0" presId="urn:microsoft.com/office/officeart/2005/8/layout/default"/>
    <dgm:cxn modelId="{29A0257B-8C5A-46DC-B0A4-CB66EDDB0957}" type="presParOf" srcId="{1A79349C-8826-4175-8190-787459EE9B78}" destId="{F2B70B5B-507B-42E4-BAD4-5A4D5D5C0B7C}" srcOrd="3" destOrd="0" presId="urn:microsoft.com/office/officeart/2005/8/layout/default"/>
    <dgm:cxn modelId="{CB0EFA36-B0EC-4866-8601-43C546BAACB2}" type="presParOf" srcId="{1A79349C-8826-4175-8190-787459EE9B78}" destId="{DFA32677-C73E-4BF5-B1DA-AEDE978F530B}" srcOrd="4" destOrd="0" presId="urn:microsoft.com/office/officeart/2005/8/layout/default"/>
    <dgm:cxn modelId="{29B736AE-2C45-4457-A1E1-7A58469C1007}" type="presParOf" srcId="{1A79349C-8826-4175-8190-787459EE9B78}" destId="{ECE6E30F-F3C3-4577-A1E8-FBEDEEA3A1F3}" srcOrd="5" destOrd="0" presId="urn:microsoft.com/office/officeart/2005/8/layout/default"/>
    <dgm:cxn modelId="{C6A15F41-EC0E-4528-898D-4934E41CD015}" type="presParOf" srcId="{1A79349C-8826-4175-8190-787459EE9B78}" destId="{08866A2F-8107-461E-86D2-8669F16808DE}" srcOrd="6" destOrd="0" presId="urn:microsoft.com/office/officeart/2005/8/layout/default"/>
    <dgm:cxn modelId="{CA8B248E-79DC-4EE5-88CC-409106F6468C}" type="presParOf" srcId="{1A79349C-8826-4175-8190-787459EE9B78}" destId="{0866CF9C-287F-49C5-B10A-81F2947A4D94}" srcOrd="7" destOrd="0" presId="urn:microsoft.com/office/officeart/2005/8/layout/default"/>
    <dgm:cxn modelId="{258FC226-DDA7-48EC-8F43-1D3372AE6BEA}" type="presParOf" srcId="{1A79349C-8826-4175-8190-787459EE9B78}" destId="{674A8030-4F85-4377-97C3-D8F0A1ABDE12}" srcOrd="8" destOrd="0" presId="urn:microsoft.com/office/officeart/2005/8/layout/default"/>
    <dgm:cxn modelId="{B0848A23-AA54-4EDC-AE30-2117FFECBC55}" type="presParOf" srcId="{1A79349C-8826-4175-8190-787459EE9B78}" destId="{B826BEA0-C992-4460-8B39-A452BC4DD63C}" srcOrd="9" destOrd="0" presId="urn:microsoft.com/office/officeart/2005/8/layout/default"/>
    <dgm:cxn modelId="{167A6E68-ABC8-453C-AB1B-0A6E80021204}" type="presParOf" srcId="{1A79349C-8826-4175-8190-787459EE9B78}" destId="{108B388A-C091-4044-B588-64757B3A00C9}" srcOrd="10" destOrd="0" presId="urn:microsoft.com/office/officeart/2005/8/layout/default"/>
    <dgm:cxn modelId="{F37CC746-2D99-4EC3-9CC0-3A277A5B0324}" type="presParOf" srcId="{1A79349C-8826-4175-8190-787459EE9B78}" destId="{3ACE9532-474E-4C89-BDC6-774972C82644}" srcOrd="11" destOrd="0" presId="urn:microsoft.com/office/officeart/2005/8/layout/default"/>
    <dgm:cxn modelId="{18CA479F-867F-4B6B-9F0B-2C34F45821EC}" type="presParOf" srcId="{1A79349C-8826-4175-8190-787459EE9B78}" destId="{D7D53838-FB77-4F12-84D4-4DC8D3D1C87B}"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0330D-B5C4-458A-8A2C-C3314CFF557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712792D-70E3-4B4A-8A07-1914DAC5399D}">
      <dgm:prSet custT="1"/>
      <dgm:spPr>
        <a:solidFill>
          <a:srgbClr val="00A8A8"/>
        </a:solidFill>
      </dgm:spPr>
      <dgm:t>
        <a:bodyPr/>
        <a:lstStyle/>
        <a:p>
          <a:pPr rtl="0"/>
          <a:r>
            <a:rPr lang="en-US" sz="3000" dirty="0" smtClean="0"/>
            <a:t>Price skimming</a:t>
          </a:r>
          <a:endParaRPr lang="en-US" sz="3000" dirty="0"/>
        </a:p>
      </dgm:t>
    </dgm:pt>
    <dgm:pt modelId="{C241F548-9EEE-40BC-A16C-EE19235BF4B4}" type="parTrans" cxnId="{FFD880FC-FCF4-4287-8071-7F0E5008DB37}">
      <dgm:prSet/>
      <dgm:spPr/>
      <dgm:t>
        <a:bodyPr/>
        <a:lstStyle/>
        <a:p>
          <a:endParaRPr lang="en-US"/>
        </a:p>
      </dgm:t>
    </dgm:pt>
    <dgm:pt modelId="{3C7CD4C9-AF69-4481-898E-D1ACF414D1AC}" type="sibTrans" cxnId="{FFD880FC-FCF4-4287-8071-7F0E5008DB37}">
      <dgm:prSet/>
      <dgm:spPr/>
      <dgm:t>
        <a:bodyPr/>
        <a:lstStyle/>
        <a:p>
          <a:endParaRPr lang="en-US"/>
        </a:p>
      </dgm:t>
    </dgm:pt>
    <dgm:pt modelId="{6641345C-297A-4AF6-B740-9FA0BD6AFCF1}">
      <dgm:prSet custT="1"/>
      <dgm:spPr>
        <a:solidFill>
          <a:srgbClr val="00A8A8"/>
        </a:solidFill>
      </dgm:spPr>
      <dgm:t>
        <a:bodyPr/>
        <a:lstStyle/>
        <a:p>
          <a:pPr rtl="0"/>
          <a:r>
            <a:rPr lang="en-US" sz="3000" dirty="0" smtClean="0"/>
            <a:t>Penetration pricing</a:t>
          </a:r>
          <a:endParaRPr lang="en-US" sz="3000" dirty="0"/>
        </a:p>
      </dgm:t>
    </dgm:pt>
    <dgm:pt modelId="{B690BAA2-633C-4EDB-84EB-4CCD49D744E5}" type="parTrans" cxnId="{18A6C6AA-CA2E-4318-9D4A-9A0489D9A6EC}">
      <dgm:prSet/>
      <dgm:spPr/>
      <dgm:t>
        <a:bodyPr/>
        <a:lstStyle/>
        <a:p>
          <a:endParaRPr lang="en-US"/>
        </a:p>
      </dgm:t>
    </dgm:pt>
    <dgm:pt modelId="{EA2956AA-11F5-494C-9C99-4E5F225F076B}" type="sibTrans" cxnId="{18A6C6AA-CA2E-4318-9D4A-9A0489D9A6EC}">
      <dgm:prSet/>
      <dgm:spPr/>
      <dgm:t>
        <a:bodyPr/>
        <a:lstStyle/>
        <a:p>
          <a:endParaRPr lang="en-US"/>
        </a:p>
      </dgm:t>
    </dgm:pt>
    <dgm:pt modelId="{1EB6AFD4-377E-4791-848C-AB1A79034149}">
      <dgm:prSet custT="1"/>
      <dgm:spPr>
        <a:solidFill>
          <a:srgbClr val="00A8A8"/>
        </a:solidFill>
      </dgm:spPr>
      <dgm:t>
        <a:bodyPr/>
        <a:lstStyle/>
        <a:p>
          <a:pPr rtl="0"/>
          <a:r>
            <a:rPr lang="en-US" sz="3000" dirty="0" smtClean="0"/>
            <a:t>Status quo pricing</a:t>
          </a:r>
          <a:endParaRPr lang="en-US" sz="3000" dirty="0"/>
        </a:p>
      </dgm:t>
    </dgm:pt>
    <dgm:pt modelId="{CA7BCD2C-E06A-4CDF-880A-C78CD3FBC7C2}" type="parTrans" cxnId="{36000178-270E-4F27-B369-AC66FDA8D2F5}">
      <dgm:prSet/>
      <dgm:spPr/>
      <dgm:t>
        <a:bodyPr/>
        <a:lstStyle/>
        <a:p>
          <a:endParaRPr lang="en-US"/>
        </a:p>
      </dgm:t>
    </dgm:pt>
    <dgm:pt modelId="{C9C4853A-EF74-4415-B991-78783D51F17A}" type="sibTrans" cxnId="{36000178-270E-4F27-B369-AC66FDA8D2F5}">
      <dgm:prSet/>
      <dgm:spPr/>
      <dgm:t>
        <a:bodyPr/>
        <a:lstStyle/>
        <a:p>
          <a:endParaRPr lang="en-US"/>
        </a:p>
      </dgm:t>
    </dgm:pt>
    <dgm:pt modelId="{7B1762F6-2D6E-454B-BAFD-5E112834B29B}" type="pres">
      <dgm:prSet presAssocID="{96F0330D-B5C4-458A-8A2C-C3314CFF5576}" presName="diagram" presStyleCnt="0">
        <dgm:presLayoutVars>
          <dgm:dir/>
          <dgm:resizeHandles val="exact"/>
        </dgm:presLayoutVars>
      </dgm:prSet>
      <dgm:spPr/>
      <dgm:t>
        <a:bodyPr/>
        <a:lstStyle/>
        <a:p>
          <a:endParaRPr lang="en-US"/>
        </a:p>
      </dgm:t>
    </dgm:pt>
    <dgm:pt modelId="{C249D4CC-10E5-4E9D-BB3E-2441A6899668}" type="pres">
      <dgm:prSet presAssocID="{4712792D-70E3-4B4A-8A07-1914DAC5399D}" presName="node" presStyleLbl="node1" presStyleIdx="0" presStyleCnt="3">
        <dgm:presLayoutVars>
          <dgm:bulletEnabled val="1"/>
        </dgm:presLayoutVars>
      </dgm:prSet>
      <dgm:spPr/>
      <dgm:t>
        <a:bodyPr/>
        <a:lstStyle/>
        <a:p>
          <a:endParaRPr lang="en-US"/>
        </a:p>
      </dgm:t>
    </dgm:pt>
    <dgm:pt modelId="{8A073A90-8E9F-4EBF-9543-AE5080927207}" type="pres">
      <dgm:prSet presAssocID="{3C7CD4C9-AF69-4481-898E-D1ACF414D1AC}" presName="sibTrans" presStyleCnt="0"/>
      <dgm:spPr/>
    </dgm:pt>
    <dgm:pt modelId="{0E949566-62F8-4F62-9346-75D90188B2A2}" type="pres">
      <dgm:prSet presAssocID="{6641345C-297A-4AF6-B740-9FA0BD6AFCF1}" presName="node" presStyleLbl="node1" presStyleIdx="1" presStyleCnt="3">
        <dgm:presLayoutVars>
          <dgm:bulletEnabled val="1"/>
        </dgm:presLayoutVars>
      </dgm:prSet>
      <dgm:spPr/>
      <dgm:t>
        <a:bodyPr/>
        <a:lstStyle/>
        <a:p>
          <a:endParaRPr lang="en-US"/>
        </a:p>
      </dgm:t>
    </dgm:pt>
    <dgm:pt modelId="{F203D9E8-B9BC-4E0C-A863-50F0F273BA2F}" type="pres">
      <dgm:prSet presAssocID="{EA2956AA-11F5-494C-9C99-4E5F225F076B}" presName="sibTrans" presStyleCnt="0"/>
      <dgm:spPr/>
    </dgm:pt>
    <dgm:pt modelId="{68511439-E3EF-4B90-A9FB-282979349EA5}" type="pres">
      <dgm:prSet presAssocID="{1EB6AFD4-377E-4791-848C-AB1A79034149}" presName="node" presStyleLbl="node1" presStyleIdx="2" presStyleCnt="3">
        <dgm:presLayoutVars>
          <dgm:bulletEnabled val="1"/>
        </dgm:presLayoutVars>
      </dgm:prSet>
      <dgm:spPr/>
      <dgm:t>
        <a:bodyPr/>
        <a:lstStyle/>
        <a:p>
          <a:endParaRPr lang="en-US"/>
        </a:p>
      </dgm:t>
    </dgm:pt>
  </dgm:ptLst>
  <dgm:cxnLst>
    <dgm:cxn modelId="{08BDCB86-F4C8-4166-A68C-939C45B90677}" type="presOf" srcId="{4712792D-70E3-4B4A-8A07-1914DAC5399D}" destId="{C249D4CC-10E5-4E9D-BB3E-2441A6899668}" srcOrd="0" destOrd="0" presId="urn:microsoft.com/office/officeart/2005/8/layout/default"/>
    <dgm:cxn modelId="{D6F4C212-99AB-4F63-8F14-9240AACAECEA}" type="presOf" srcId="{1EB6AFD4-377E-4791-848C-AB1A79034149}" destId="{68511439-E3EF-4B90-A9FB-282979349EA5}" srcOrd="0" destOrd="0" presId="urn:microsoft.com/office/officeart/2005/8/layout/default"/>
    <dgm:cxn modelId="{90C48B19-3AA8-4069-8B41-D945C9CD72FF}" type="presOf" srcId="{6641345C-297A-4AF6-B740-9FA0BD6AFCF1}" destId="{0E949566-62F8-4F62-9346-75D90188B2A2}" srcOrd="0" destOrd="0" presId="urn:microsoft.com/office/officeart/2005/8/layout/default"/>
    <dgm:cxn modelId="{8A012B4B-D921-44C8-BAF3-C5C735EE41E7}" type="presOf" srcId="{96F0330D-B5C4-458A-8A2C-C3314CFF5576}" destId="{7B1762F6-2D6E-454B-BAFD-5E112834B29B}" srcOrd="0" destOrd="0" presId="urn:microsoft.com/office/officeart/2005/8/layout/default"/>
    <dgm:cxn modelId="{36000178-270E-4F27-B369-AC66FDA8D2F5}" srcId="{96F0330D-B5C4-458A-8A2C-C3314CFF5576}" destId="{1EB6AFD4-377E-4791-848C-AB1A79034149}" srcOrd="2" destOrd="0" parTransId="{CA7BCD2C-E06A-4CDF-880A-C78CD3FBC7C2}" sibTransId="{C9C4853A-EF74-4415-B991-78783D51F17A}"/>
    <dgm:cxn modelId="{18A6C6AA-CA2E-4318-9D4A-9A0489D9A6EC}" srcId="{96F0330D-B5C4-458A-8A2C-C3314CFF5576}" destId="{6641345C-297A-4AF6-B740-9FA0BD6AFCF1}" srcOrd="1" destOrd="0" parTransId="{B690BAA2-633C-4EDB-84EB-4CCD49D744E5}" sibTransId="{EA2956AA-11F5-494C-9C99-4E5F225F076B}"/>
    <dgm:cxn modelId="{FFD880FC-FCF4-4287-8071-7F0E5008DB37}" srcId="{96F0330D-B5C4-458A-8A2C-C3314CFF5576}" destId="{4712792D-70E3-4B4A-8A07-1914DAC5399D}" srcOrd="0" destOrd="0" parTransId="{C241F548-9EEE-40BC-A16C-EE19235BF4B4}" sibTransId="{3C7CD4C9-AF69-4481-898E-D1ACF414D1AC}"/>
    <dgm:cxn modelId="{27671CB2-EC2C-4C4A-80B7-CE6D9D0E9887}" type="presParOf" srcId="{7B1762F6-2D6E-454B-BAFD-5E112834B29B}" destId="{C249D4CC-10E5-4E9D-BB3E-2441A6899668}" srcOrd="0" destOrd="0" presId="urn:microsoft.com/office/officeart/2005/8/layout/default"/>
    <dgm:cxn modelId="{55F14290-D7EB-4284-99AF-F2BB7215C8AC}" type="presParOf" srcId="{7B1762F6-2D6E-454B-BAFD-5E112834B29B}" destId="{8A073A90-8E9F-4EBF-9543-AE5080927207}" srcOrd="1" destOrd="0" presId="urn:microsoft.com/office/officeart/2005/8/layout/default"/>
    <dgm:cxn modelId="{1F54D176-6350-43A0-9FBC-6E4DCCF56421}" type="presParOf" srcId="{7B1762F6-2D6E-454B-BAFD-5E112834B29B}" destId="{0E949566-62F8-4F62-9346-75D90188B2A2}" srcOrd="2" destOrd="0" presId="urn:microsoft.com/office/officeart/2005/8/layout/default"/>
    <dgm:cxn modelId="{7B1812A8-2235-43F4-BD29-6686A5EBAD48}" type="presParOf" srcId="{7B1762F6-2D6E-454B-BAFD-5E112834B29B}" destId="{F203D9E8-B9BC-4E0C-A863-50F0F273BA2F}" srcOrd="3" destOrd="0" presId="urn:microsoft.com/office/officeart/2005/8/layout/default"/>
    <dgm:cxn modelId="{70BC9F74-BB4B-468C-86F6-EAE3CE29CC6D}" type="presParOf" srcId="{7B1762F6-2D6E-454B-BAFD-5E112834B29B}" destId="{68511439-E3EF-4B90-A9FB-282979349EA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28C1B3-8280-4C4E-BDB2-B857663FA0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079AD2-4D9C-4C53-A911-A7EAA8EAA4AC}">
      <dgm:prSet custT="1"/>
      <dgm:spPr>
        <a:solidFill>
          <a:srgbClr val="00A8A8"/>
        </a:solidFill>
      </dgm:spPr>
      <dgm:t>
        <a:bodyPr/>
        <a:lstStyle/>
        <a:p>
          <a:pPr rtl="0"/>
          <a:r>
            <a:rPr lang="en-US" sz="3000" dirty="0" smtClean="0"/>
            <a:t>Unfair trade practices</a:t>
          </a:r>
          <a:endParaRPr lang="en-US" sz="3000" dirty="0"/>
        </a:p>
      </dgm:t>
    </dgm:pt>
    <dgm:pt modelId="{BBFFF5EF-B453-442A-A6FE-18AE6DC93072}" type="parTrans" cxnId="{93C75984-7863-4933-9A22-F921C6EEE32A}">
      <dgm:prSet/>
      <dgm:spPr/>
      <dgm:t>
        <a:bodyPr/>
        <a:lstStyle/>
        <a:p>
          <a:endParaRPr lang="en-US"/>
        </a:p>
      </dgm:t>
    </dgm:pt>
    <dgm:pt modelId="{08B8400C-D5B4-4359-B830-49D7499E7807}" type="sibTrans" cxnId="{93C75984-7863-4933-9A22-F921C6EEE32A}">
      <dgm:prSet/>
      <dgm:spPr/>
      <dgm:t>
        <a:bodyPr/>
        <a:lstStyle/>
        <a:p>
          <a:endParaRPr lang="en-US"/>
        </a:p>
      </dgm:t>
    </dgm:pt>
    <dgm:pt modelId="{08C99C7C-0AD2-4CF9-9660-C31AD403B0DA}">
      <dgm:prSet custT="1"/>
      <dgm:spPr>
        <a:solidFill>
          <a:srgbClr val="00A8A8"/>
        </a:solidFill>
      </dgm:spPr>
      <dgm:t>
        <a:bodyPr/>
        <a:lstStyle/>
        <a:p>
          <a:pPr rtl="0"/>
          <a:r>
            <a:rPr lang="en-US" sz="3000" dirty="0" smtClean="0"/>
            <a:t>Price fixing</a:t>
          </a:r>
          <a:endParaRPr lang="en-US" sz="3000" dirty="0"/>
        </a:p>
      </dgm:t>
    </dgm:pt>
    <dgm:pt modelId="{B1575D3D-8C04-40BB-9249-0FC7EAD13BB0}" type="parTrans" cxnId="{2375E058-CCCB-4FB6-810D-AEE8AD3C3AB6}">
      <dgm:prSet/>
      <dgm:spPr/>
      <dgm:t>
        <a:bodyPr/>
        <a:lstStyle/>
        <a:p>
          <a:endParaRPr lang="en-US"/>
        </a:p>
      </dgm:t>
    </dgm:pt>
    <dgm:pt modelId="{134B4595-A690-4BFF-AAB4-0ED4E29866A8}" type="sibTrans" cxnId="{2375E058-CCCB-4FB6-810D-AEE8AD3C3AB6}">
      <dgm:prSet/>
      <dgm:spPr/>
      <dgm:t>
        <a:bodyPr/>
        <a:lstStyle/>
        <a:p>
          <a:endParaRPr lang="en-US"/>
        </a:p>
      </dgm:t>
    </dgm:pt>
    <dgm:pt modelId="{C8B9B422-6C27-44F4-B947-DC53EB201B4C}">
      <dgm:prSet custT="1"/>
      <dgm:spPr>
        <a:solidFill>
          <a:srgbClr val="00A8A8"/>
        </a:solidFill>
      </dgm:spPr>
      <dgm:t>
        <a:bodyPr/>
        <a:lstStyle/>
        <a:p>
          <a:pPr rtl="0"/>
          <a:r>
            <a:rPr lang="en-US" sz="3000" dirty="0" smtClean="0"/>
            <a:t>Price discrimination</a:t>
          </a:r>
          <a:endParaRPr lang="en-US" sz="3000" dirty="0"/>
        </a:p>
      </dgm:t>
    </dgm:pt>
    <dgm:pt modelId="{36DDD18A-CDE2-4734-A544-A458E41409BE}" type="parTrans" cxnId="{BFB83FF6-197D-4AB7-8B45-B63AAC9616E6}">
      <dgm:prSet/>
      <dgm:spPr/>
      <dgm:t>
        <a:bodyPr/>
        <a:lstStyle/>
        <a:p>
          <a:endParaRPr lang="en-US"/>
        </a:p>
      </dgm:t>
    </dgm:pt>
    <dgm:pt modelId="{1F65C8BD-66CF-457B-9B7F-7D5B38CE457E}" type="sibTrans" cxnId="{BFB83FF6-197D-4AB7-8B45-B63AAC9616E6}">
      <dgm:prSet/>
      <dgm:spPr/>
      <dgm:t>
        <a:bodyPr/>
        <a:lstStyle/>
        <a:p>
          <a:endParaRPr lang="en-US"/>
        </a:p>
      </dgm:t>
    </dgm:pt>
    <dgm:pt modelId="{C6A700FD-EB27-453E-981D-AACEEF3ECB19}">
      <dgm:prSet custT="1"/>
      <dgm:spPr>
        <a:solidFill>
          <a:srgbClr val="00A8A8"/>
        </a:solidFill>
      </dgm:spPr>
      <dgm:t>
        <a:bodyPr/>
        <a:lstStyle/>
        <a:p>
          <a:pPr rtl="0"/>
          <a:r>
            <a:rPr lang="en-US" sz="3000" dirty="0" smtClean="0"/>
            <a:t>Predatory pricing</a:t>
          </a:r>
          <a:endParaRPr lang="en-US" sz="3000" dirty="0"/>
        </a:p>
      </dgm:t>
    </dgm:pt>
    <dgm:pt modelId="{8CC0800A-7755-4648-9D8D-B787AB7CEE96}" type="parTrans" cxnId="{05567AA4-49CA-4E6D-992F-A30BAE4BB559}">
      <dgm:prSet/>
      <dgm:spPr/>
      <dgm:t>
        <a:bodyPr/>
        <a:lstStyle/>
        <a:p>
          <a:endParaRPr lang="en-US"/>
        </a:p>
      </dgm:t>
    </dgm:pt>
    <dgm:pt modelId="{04F11A44-554E-4013-93AD-2153655D6775}" type="sibTrans" cxnId="{05567AA4-49CA-4E6D-992F-A30BAE4BB559}">
      <dgm:prSet/>
      <dgm:spPr/>
      <dgm:t>
        <a:bodyPr/>
        <a:lstStyle/>
        <a:p>
          <a:endParaRPr lang="en-US"/>
        </a:p>
      </dgm:t>
    </dgm:pt>
    <dgm:pt modelId="{DDD5107C-AE41-4B26-B15B-EC7982FB0F47}" type="pres">
      <dgm:prSet presAssocID="{0D28C1B3-8280-4C4E-BDB2-B857663FA0BA}" presName="diagram" presStyleCnt="0">
        <dgm:presLayoutVars>
          <dgm:dir/>
          <dgm:resizeHandles val="exact"/>
        </dgm:presLayoutVars>
      </dgm:prSet>
      <dgm:spPr/>
      <dgm:t>
        <a:bodyPr/>
        <a:lstStyle/>
        <a:p>
          <a:endParaRPr lang="en-US"/>
        </a:p>
      </dgm:t>
    </dgm:pt>
    <dgm:pt modelId="{47664469-D3A2-4445-99D0-311AC7DFC904}" type="pres">
      <dgm:prSet presAssocID="{75079AD2-4D9C-4C53-A911-A7EAA8EAA4AC}" presName="node" presStyleLbl="node1" presStyleIdx="0" presStyleCnt="4">
        <dgm:presLayoutVars>
          <dgm:bulletEnabled val="1"/>
        </dgm:presLayoutVars>
      </dgm:prSet>
      <dgm:spPr/>
      <dgm:t>
        <a:bodyPr/>
        <a:lstStyle/>
        <a:p>
          <a:endParaRPr lang="en-US"/>
        </a:p>
      </dgm:t>
    </dgm:pt>
    <dgm:pt modelId="{8A14D42E-EC35-4CD8-BA97-479C7F09EBD5}" type="pres">
      <dgm:prSet presAssocID="{08B8400C-D5B4-4359-B830-49D7499E7807}" presName="sibTrans" presStyleCnt="0"/>
      <dgm:spPr/>
    </dgm:pt>
    <dgm:pt modelId="{AC596802-858A-4E44-ABE6-84C492024C37}" type="pres">
      <dgm:prSet presAssocID="{08C99C7C-0AD2-4CF9-9660-C31AD403B0DA}" presName="node" presStyleLbl="node1" presStyleIdx="1" presStyleCnt="4">
        <dgm:presLayoutVars>
          <dgm:bulletEnabled val="1"/>
        </dgm:presLayoutVars>
      </dgm:prSet>
      <dgm:spPr/>
      <dgm:t>
        <a:bodyPr/>
        <a:lstStyle/>
        <a:p>
          <a:endParaRPr lang="en-US"/>
        </a:p>
      </dgm:t>
    </dgm:pt>
    <dgm:pt modelId="{426F6E0C-EE92-4669-93B9-BDEE208DC758}" type="pres">
      <dgm:prSet presAssocID="{134B4595-A690-4BFF-AAB4-0ED4E29866A8}" presName="sibTrans" presStyleCnt="0"/>
      <dgm:spPr/>
    </dgm:pt>
    <dgm:pt modelId="{34F6D32E-313E-4FEE-8CC7-AD07E90687AC}" type="pres">
      <dgm:prSet presAssocID="{C8B9B422-6C27-44F4-B947-DC53EB201B4C}" presName="node" presStyleLbl="node1" presStyleIdx="2" presStyleCnt="4">
        <dgm:presLayoutVars>
          <dgm:bulletEnabled val="1"/>
        </dgm:presLayoutVars>
      </dgm:prSet>
      <dgm:spPr/>
      <dgm:t>
        <a:bodyPr/>
        <a:lstStyle/>
        <a:p>
          <a:endParaRPr lang="en-US"/>
        </a:p>
      </dgm:t>
    </dgm:pt>
    <dgm:pt modelId="{1B6D1C7B-A610-4B4A-BCA8-95C6BA7FD1AE}" type="pres">
      <dgm:prSet presAssocID="{1F65C8BD-66CF-457B-9B7F-7D5B38CE457E}" presName="sibTrans" presStyleCnt="0"/>
      <dgm:spPr/>
    </dgm:pt>
    <dgm:pt modelId="{47A7D003-0993-49FA-9B14-F0D31EC1FBAD}" type="pres">
      <dgm:prSet presAssocID="{C6A700FD-EB27-453E-981D-AACEEF3ECB19}" presName="node" presStyleLbl="node1" presStyleIdx="3" presStyleCnt="4">
        <dgm:presLayoutVars>
          <dgm:bulletEnabled val="1"/>
        </dgm:presLayoutVars>
      </dgm:prSet>
      <dgm:spPr/>
      <dgm:t>
        <a:bodyPr/>
        <a:lstStyle/>
        <a:p>
          <a:endParaRPr lang="en-US"/>
        </a:p>
      </dgm:t>
    </dgm:pt>
  </dgm:ptLst>
  <dgm:cxnLst>
    <dgm:cxn modelId="{2375E058-CCCB-4FB6-810D-AEE8AD3C3AB6}" srcId="{0D28C1B3-8280-4C4E-BDB2-B857663FA0BA}" destId="{08C99C7C-0AD2-4CF9-9660-C31AD403B0DA}" srcOrd="1" destOrd="0" parTransId="{B1575D3D-8C04-40BB-9249-0FC7EAD13BB0}" sibTransId="{134B4595-A690-4BFF-AAB4-0ED4E29866A8}"/>
    <dgm:cxn modelId="{A5CF8D58-B6F1-4E6F-AD34-28E576902210}" type="presOf" srcId="{75079AD2-4D9C-4C53-A911-A7EAA8EAA4AC}" destId="{47664469-D3A2-4445-99D0-311AC7DFC904}" srcOrd="0" destOrd="0" presId="urn:microsoft.com/office/officeart/2005/8/layout/default"/>
    <dgm:cxn modelId="{96372B25-62A4-4BC1-9B38-E9E7EA3E13E2}" type="presOf" srcId="{08C99C7C-0AD2-4CF9-9660-C31AD403B0DA}" destId="{AC596802-858A-4E44-ABE6-84C492024C37}" srcOrd="0" destOrd="0" presId="urn:microsoft.com/office/officeart/2005/8/layout/default"/>
    <dgm:cxn modelId="{93C75984-7863-4933-9A22-F921C6EEE32A}" srcId="{0D28C1B3-8280-4C4E-BDB2-B857663FA0BA}" destId="{75079AD2-4D9C-4C53-A911-A7EAA8EAA4AC}" srcOrd="0" destOrd="0" parTransId="{BBFFF5EF-B453-442A-A6FE-18AE6DC93072}" sibTransId="{08B8400C-D5B4-4359-B830-49D7499E7807}"/>
    <dgm:cxn modelId="{05567AA4-49CA-4E6D-992F-A30BAE4BB559}" srcId="{0D28C1B3-8280-4C4E-BDB2-B857663FA0BA}" destId="{C6A700FD-EB27-453E-981D-AACEEF3ECB19}" srcOrd="3" destOrd="0" parTransId="{8CC0800A-7755-4648-9D8D-B787AB7CEE96}" sibTransId="{04F11A44-554E-4013-93AD-2153655D6775}"/>
    <dgm:cxn modelId="{6C8489C2-71AD-4A4A-91BE-DA2B69C41754}" type="presOf" srcId="{0D28C1B3-8280-4C4E-BDB2-B857663FA0BA}" destId="{DDD5107C-AE41-4B26-B15B-EC7982FB0F47}" srcOrd="0" destOrd="0" presId="urn:microsoft.com/office/officeart/2005/8/layout/default"/>
    <dgm:cxn modelId="{7C64D808-A2A6-4BBE-88FC-E1CF60B9FEC6}" type="presOf" srcId="{C8B9B422-6C27-44F4-B947-DC53EB201B4C}" destId="{34F6D32E-313E-4FEE-8CC7-AD07E90687AC}" srcOrd="0" destOrd="0" presId="urn:microsoft.com/office/officeart/2005/8/layout/default"/>
    <dgm:cxn modelId="{BFB83FF6-197D-4AB7-8B45-B63AAC9616E6}" srcId="{0D28C1B3-8280-4C4E-BDB2-B857663FA0BA}" destId="{C8B9B422-6C27-44F4-B947-DC53EB201B4C}" srcOrd="2" destOrd="0" parTransId="{36DDD18A-CDE2-4734-A544-A458E41409BE}" sibTransId="{1F65C8BD-66CF-457B-9B7F-7D5B38CE457E}"/>
    <dgm:cxn modelId="{EE7F5126-7468-4DA6-A174-38CF1E70E8A3}" type="presOf" srcId="{C6A700FD-EB27-453E-981D-AACEEF3ECB19}" destId="{47A7D003-0993-49FA-9B14-F0D31EC1FBAD}" srcOrd="0" destOrd="0" presId="urn:microsoft.com/office/officeart/2005/8/layout/default"/>
    <dgm:cxn modelId="{A99EB8C5-A48C-4CD1-8048-1A6788EF9133}" type="presParOf" srcId="{DDD5107C-AE41-4B26-B15B-EC7982FB0F47}" destId="{47664469-D3A2-4445-99D0-311AC7DFC904}" srcOrd="0" destOrd="0" presId="urn:microsoft.com/office/officeart/2005/8/layout/default"/>
    <dgm:cxn modelId="{60A6B884-88E7-4D2F-9729-CE5002694DD8}" type="presParOf" srcId="{DDD5107C-AE41-4B26-B15B-EC7982FB0F47}" destId="{8A14D42E-EC35-4CD8-BA97-479C7F09EBD5}" srcOrd="1" destOrd="0" presId="urn:microsoft.com/office/officeart/2005/8/layout/default"/>
    <dgm:cxn modelId="{791235E2-5312-49B0-8ADA-623D93361DC3}" type="presParOf" srcId="{DDD5107C-AE41-4B26-B15B-EC7982FB0F47}" destId="{AC596802-858A-4E44-ABE6-84C492024C37}" srcOrd="2" destOrd="0" presId="urn:microsoft.com/office/officeart/2005/8/layout/default"/>
    <dgm:cxn modelId="{18F8B778-4122-4D20-B6B9-372A20A8398B}" type="presParOf" srcId="{DDD5107C-AE41-4B26-B15B-EC7982FB0F47}" destId="{426F6E0C-EE92-4669-93B9-BDEE208DC758}" srcOrd="3" destOrd="0" presId="urn:microsoft.com/office/officeart/2005/8/layout/default"/>
    <dgm:cxn modelId="{E4636E0C-B288-4C76-AE13-536022C7452E}" type="presParOf" srcId="{DDD5107C-AE41-4B26-B15B-EC7982FB0F47}" destId="{34F6D32E-313E-4FEE-8CC7-AD07E90687AC}" srcOrd="4" destOrd="0" presId="urn:microsoft.com/office/officeart/2005/8/layout/default"/>
    <dgm:cxn modelId="{1711D203-6D2D-44A9-86B4-9CDB4CECE733}" type="presParOf" srcId="{DDD5107C-AE41-4B26-B15B-EC7982FB0F47}" destId="{1B6D1C7B-A610-4B4A-BCA8-95C6BA7FD1AE}" srcOrd="5" destOrd="0" presId="urn:microsoft.com/office/officeart/2005/8/layout/default"/>
    <dgm:cxn modelId="{ABB37B4C-F6BD-4CE3-A033-C11EE4EC8CA9}" type="presParOf" srcId="{DDD5107C-AE41-4B26-B15B-EC7982FB0F47}" destId="{47A7D003-0993-49FA-9B14-F0D31EC1FBA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1C42DF-56FE-41D9-B426-FC9B887A74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5CD07E0-B672-400D-9708-DBB410E6271F}">
      <dgm:prSet/>
      <dgm:spPr>
        <a:solidFill>
          <a:srgbClr val="00A8A8"/>
        </a:solidFill>
        <a:ln>
          <a:solidFill>
            <a:srgbClr val="00A8A8"/>
          </a:solidFill>
        </a:ln>
      </dgm:spPr>
      <dgm:t>
        <a:bodyPr/>
        <a:lstStyle/>
        <a:p>
          <a:pPr rtl="0"/>
          <a:r>
            <a:rPr lang="en-US" b="1" dirty="0" smtClean="0"/>
            <a:t>Unfair trade practice acts</a:t>
          </a:r>
          <a:endParaRPr lang="en-US" dirty="0"/>
        </a:p>
      </dgm:t>
    </dgm:pt>
    <dgm:pt modelId="{84860099-B982-48A3-B4FE-3277032E17C6}" type="parTrans" cxnId="{D1C080C4-9E35-452C-BF3D-F6A3E3CC0656}">
      <dgm:prSet/>
      <dgm:spPr/>
      <dgm:t>
        <a:bodyPr/>
        <a:lstStyle/>
        <a:p>
          <a:endParaRPr lang="en-US"/>
        </a:p>
      </dgm:t>
    </dgm:pt>
    <dgm:pt modelId="{E0958FE8-D0DF-41D7-A33F-2B947C690C71}" type="sibTrans" cxnId="{D1C080C4-9E35-452C-BF3D-F6A3E3CC0656}">
      <dgm:prSet/>
      <dgm:spPr/>
      <dgm:t>
        <a:bodyPr/>
        <a:lstStyle/>
        <a:p>
          <a:endParaRPr lang="en-US"/>
        </a:p>
      </dgm:t>
    </dgm:pt>
    <dgm:pt modelId="{8E147FB3-5742-4AB1-8E8B-95DFD36F6341}">
      <dgm:prSet/>
      <dgm:spPr>
        <a:ln>
          <a:solidFill>
            <a:srgbClr val="00A8A8"/>
          </a:solidFill>
        </a:ln>
      </dgm:spPr>
      <dgm:t>
        <a:bodyPr/>
        <a:lstStyle/>
        <a:p>
          <a:pPr rtl="0"/>
          <a:r>
            <a:rPr lang="en-US" b="0" i="0" dirty="0" smtClean="0">
              <a:solidFill>
                <a:schemeClr val="tx2"/>
              </a:solidFill>
            </a:rPr>
            <a:t>Laws that prohibit wholesalers and retailers from selling below cost</a:t>
          </a:r>
          <a:endParaRPr lang="en-US" i="0" dirty="0">
            <a:solidFill>
              <a:schemeClr val="tx2"/>
            </a:solidFill>
          </a:endParaRPr>
        </a:p>
      </dgm:t>
    </dgm:pt>
    <dgm:pt modelId="{E42838CB-ADBD-4228-90A9-683471D85CE7}" type="parTrans" cxnId="{1E31646C-B9B8-4507-95AD-6947039E4AE8}">
      <dgm:prSet/>
      <dgm:spPr/>
      <dgm:t>
        <a:bodyPr/>
        <a:lstStyle/>
        <a:p>
          <a:endParaRPr lang="en-US"/>
        </a:p>
      </dgm:t>
    </dgm:pt>
    <dgm:pt modelId="{09875842-7B1A-4893-96C0-2CA631DB1850}" type="sibTrans" cxnId="{1E31646C-B9B8-4507-95AD-6947039E4AE8}">
      <dgm:prSet/>
      <dgm:spPr/>
      <dgm:t>
        <a:bodyPr/>
        <a:lstStyle/>
        <a:p>
          <a:endParaRPr lang="en-US"/>
        </a:p>
      </dgm:t>
    </dgm:pt>
    <dgm:pt modelId="{A482D682-F157-4364-A064-A5264093AA1E}">
      <dgm:prSet/>
      <dgm:spPr>
        <a:solidFill>
          <a:srgbClr val="00A8A8"/>
        </a:solidFill>
        <a:ln>
          <a:solidFill>
            <a:srgbClr val="00A8A8"/>
          </a:solidFill>
        </a:ln>
      </dgm:spPr>
      <dgm:t>
        <a:bodyPr/>
        <a:lstStyle/>
        <a:p>
          <a:pPr rtl="0"/>
          <a:r>
            <a:rPr lang="en-US" b="1" dirty="0" smtClean="0"/>
            <a:t>Price fixing</a:t>
          </a:r>
          <a:endParaRPr lang="en-US" dirty="0"/>
        </a:p>
      </dgm:t>
    </dgm:pt>
    <dgm:pt modelId="{F64280B5-527C-4663-B80C-30266B686685}" type="parTrans" cxnId="{EA37C518-DFF9-4A6F-B811-BE73FA79314C}">
      <dgm:prSet/>
      <dgm:spPr/>
      <dgm:t>
        <a:bodyPr/>
        <a:lstStyle/>
        <a:p>
          <a:endParaRPr lang="en-US"/>
        </a:p>
      </dgm:t>
    </dgm:pt>
    <dgm:pt modelId="{4A9474B7-8478-439E-82D3-CABAA5F40B21}" type="sibTrans" cxnId="{EA37C518-DFF9-4A6F-B811-BE73FA79314C}">
      <dgm:prSet/>
      <dgm:spPr/>
      <dgm:t>
        <a:bodyPr/>
        <a:lstStyle/>
        <a:p>
          <a:endParaRPr lang="en-US"/>
        </a:p>
      </dgm:t>
    </dgm:pt>
    <dgm:pt modelId="{D8DEE143-CC5B-4090-B587-10792CBA47F1}">
      <dgm:prSet/>
      <dgm:spPr>
        <a:ln>
          <a:solidFill>
            <a:srgbClr val="00A8A8"/>
          </a:solidFill>
        </a:ln>
      </dgm:spPr>
      <dgm:t>
        <a:bodyPr/>
        <a:lstStyle/>
        <a:p>
          <a:pPr rtl="0"/>
          <a:r>
            <a:rPr lang="en-US" b="0" i="0" dirty="0" smtClean="0">
              <a:solidFill>
                <a:schemeClr val="tx2"/>
              </a:solidFill>
            </a:rPr>
            <a:t>Agreement between two or more firms on the price they will charge for a product</a:t>
          </a:r>
          <a:endParaRPr lang="en-US" i="0" dirty="0">
            <a:solidFill>
              <a:schemeClr val="tx2"/>
            </a:solidFill>
          </a:endParaRPr>
        </a:p>
      </dgm:t>
    </dgm:pt>
    <dgm:pt modelId="{6A613907-3168-4265-A5B1-0467EF0CF2E2}" type="parTrans" cxnId="{156D42C5-EB1C-4032-A220-B76DD1D871E3}">
      <dgm:prSet/>
      <dgm:spPr/>
      <dgm:t>
        <a:bodyPr/>
        <a:lstStyle/>
        <a:p>
          <a:endParaRPr lang="en-US"/>
        </a:p>
      </dgm:t>
    </dgm:pt>
    <dgm:pt modelId="{F2B1E043-4323-4844-8C6E-F6540247EF26}" type="sibTrans" cxnId="{156D42C5-EB1C-4032-A220-B76DD1D871E3}">
      <dgm:prSet/>
      <dgm:spPr/>
      <dgm:t>
        <a:bodyPr/>
        <a:lstStyle/>
        <a:p>
          <a:endParaRPr lang="en-US"/>
        </a:p>
      </dgm:t>
    </dgm:pt>
    <dgm:pt modelId="{B19680ED-73DB-4581-9D67-1E9CF8C5A187}">
      <dgm:prSet/>
      <dgm:spPr>
        <a:solidFill>
          <a:srgbClr val="00A8A8"/>
        </a:solidFill>
        <a:ln>
          <a:solidFill>
            <a:srgbClr val="00A8A8"/>
          </a:solidFill>
        </a:ln>
      </dgm:spPr>
      <dgm:t>
        <a:bodyPr/>
        <a:lstStyle/>
        <a:p>
          <a:pPr rtl="0"/>
          <a:r>
            <a:rPr lang="en-US" b="1" dirty="0" smtClean="0"/>
            <a:t>Predatory pricing</a:t>
          </a:r>
          <a:endParaRPr lang="en-US" dirty="0"/>
        </a:p>
      </dgm:t>
    </dgm:pt>
    <dgm:pt modelId="{5FED3A2D-3290-4D67-B5BD-18F373C9DB5E}" type="parTrans" cxnId="{93F7D4A2-B26D-45FE-9C81-8D54A4D4E619}">
      <dgm:prSet/>
      <dgm:spPr/>
      <dgm:t>
        <a:bodyPr/>
        <a:lstStyle/>
        <a:p>
          <a:endParaRPr lang="en-US"/>
        </a:p>
      </dgm:t>
    </dgm:pt>
    <dgm:pt modelId="{299678CA-EB86-473A-B4A1-E75CFAD4E81A}" type="sibTrans" cxnId="{93F7D4A2-B26D-45FE-9C81-8D54A4D4E619}">
      <dgm:prSet/>
      <dgm:spPr/>
      <dgm:t>
        <a:bodyPr/>
        <a:lstStyle/>
        <a:p>
          <a:endParaRPr lang="en-US"/>
        </a:p>
      </dgm:t>
    </dgm:pt>
    <dgm:pt modelId="{1481AC64-44D6-456A-8F3A-45C6BF15D92D}">
      <dgm:prSet/>
      <dgm:spPr>
        <a:ln>
          <a:solidFill>
            <a:srgbClr val="00A8A8"/>
          </a:solidFill>
        </a:ln>
      </dgm:spPr>
      <dgm:t>
        <a:bodyPr/>
        <a:lstStyle/>
        <a:p>
          <a:pPr rtl="0"/>
          <a:r>
            <a:rPr lang="en-US" b="0" i="0" dirty="0" smtClean="0">
              <a:solidFill>
                <a:schemeClr val="tx2"/>
              </a:solidFill>
            </a:rPr>
            <a:t>Practice of charging a very low price for a product with an intent to drive competitors out of business or out of a market</a:t>
          </a:r>
          <a:endParaRPr lang="en-US" i="0" dirty="0">
            <a:solidFill>
              <a:schemeClr val="tx2"/>
            </a:solidFill>
          </a:endParaRPr>
        </a:p>
      </dgm:t>
    </dgm:pt>
    <dgm:pt modelId="{E568792E-3D4E-4AD2-8985-799CAFCF08E0}" type="parTrans" cxnId="{79C3F16F-A954-4511-AF1E-FF4488EA9E90}">
      <dgm:prSet/>
      <dgm:spPr/>
      <dgm:t>
        <a:bodyPr/>
        <a:lstStyle/>
        <a:p>
          <a:endParaRPr lang="en-US"/>
        </a:p>
      </dgm:t>
    </dgm:pt>
    <dgm:pt modelId="{117F3ACE-E5E4-4F54-B12C-0B81A919013C}" type="sibTrans" cxnId="{79C3F16F-A954-4511-AF1E-FF4488EA9E90}">
      <dgm:prSet/>
      <dgm:spPr/>
      <dgm:t>
        <a:bodyPr/>
        <a:lstStyle/>
        <a:p>
          <a:endParaRPr lang="en-US"/>
        </a:p>
      </dgm:t>
    </dgm:pt>
    <dgm:pt modelId="{AE9031B8-1A67-4467-81A0-25B8CC1D2646}" type="pres">
      <dgm:prSet presAssocID="{8E1C42DF-56FE-41D9-B426-FC9B887A74A0}" presName="linear" presStyleCnt="0">
        <dgm:presLayoutVars>
          <dgm:dir/>
          <dgm:animLvl val="lvl"/>
          <dgm:resizeHandles val="exact"/>
        </dgm:presLayoutVars>
      </dgm:prSet>
      <dgm:spPr/>
      <dgm:t>
        <a:bodyPr/>
        <a:lstStyle/>
        <a:p>
          <a:endParaRPr lang="en-US"/>
        </a:p>
      </dgm:t>
    </dgm:pt>
    <dgm:pt modelId="{7DDE371D-AB33-437F-804E-02ACA75CECE8}" type="pres">
      <dgm:prSet presAssocID="{F5CD07E0-B672-400D-9708-DBB410E6271F}" presName="parentLin" presStyleCnt="0"/>
      <dgm:spPr/>
    </dgm:pt>
    <dgm:pt modelId="{EEE191C0-20E5-42C8-9139-DA09076FD894}" type="pres">
      <dgm:prSet presAssocID="{F5CD07E0-B672-400D-9708-DBB410E6271F}" presName="parentLeftMargin" presStyleLbl="node1" presStyleIdx="0" presStyleCnt="3"/>
      <dgm:spPr/>
      <dgm:t>
        <a:bodyPr/>
        <a:lstStyle/>
        <a:p>
          <a:endParaRPr lang="en-US"/>
        </a:p>
      </dgm:t>
    </dgm:pt>
    <dgm:pt modelId="{E841EC1E-4FB6-4A82-A65E-C2CA49DD9FFD}" type="pres">
      <dgm:prSet presAssocID="{F5CD07E0-B672-400D-9708-DBB410E6271F}" presName="parentText" presStyleLbl="node1" presStyleIdx="0" presStyleCnt="3">
        <dgm:presLayoutVars>
          <dgm:chMax val="0"/>
          <dgm:bulletEnabled val="1"/>
        </dgm:presLayoutVars>
      </dgm:prSet>
      <dgm:spPr/>
      <dgm:t>
        <a:bodyPr/>
        <a:lstStyle/>
        <a:p>
          <a:endParaRPr lang="en-US"/>
        </a:p>
      </dgm:t>
    </dgm:pt>
    <dgm:pt modelId="{03CBE6C1-7DDA-44DD-A1F8-735403291E0D}" type="pres">
      <dgm:prSet presAssocID="{F5CD07E0-B672-400D-9708-DBB410E6271F}" presName="negativeSpace" presStyleCnt="0"/>
      <dgm:spPr/>
    </dgm:pt>
    <dgm:pt modelId="{E1315226-5330-4D8A-AE27-12C750F933B9}" type="pres">
      <dgm:prSet presAssocID="{F5CD07E0-B672-400D-9708-DBB410E6271F}" presName="childText" presStyleLbl="conFgAcc1" presStyleIdx="0" presStyleCnt="3">
        <dgm:presLayoutVars>
          <dgm:bulletEnabled val="1"/>
        </dgm:presLayoutVars>
      </dgm:prSet>
      <dgm:spPr/>
      <dgm:t>
        <a:bodyPr/>
        <a:lstStyle/>
        <a:p>
          <a:endParaRPr lang="en-US"/>
        </a:p>
      </dgm:t>
    </dgm:pt>
    <dgm:pt modelId="{DC9CCB04-7C24-46A1-9839-E331F099DFC7}" type="pres">
      <dgm:prSet presAssocID="{E0958FE8-D0DF-41D7-A33F-2B947C690C71}" presName="spaceBetweenRectangles" presStyleCnt="0"/>
      <dgm:spPr/>
    </dgm:pt>
    <dgm:pt modelId="{D52D68B8-B35E-407F-8BAA-7D54EBA2066A}" type="pres">
      <dgm:prSet presAssocID="{A482D682-F157-4364-A064-A5264093AA1E}" presName="parentLin" presStyleCnt="0"/>
      <dgm:spPr/>
    </dgm:pt>
    <dgm:pt modelId="{EE5B6C6C-CDA1-4AAF-8B7F-382502022763}" type="pres">
      <dgm:prSet presAssocID="{A482D682-F157-4364-A064-A5264093AA1E}" presName="parentLeftMargin" presStyleLbl="node1" presStyleIdx="0" presStyleCnt="3"/>
      <dgm:spPr/>
      <dgm:t>
        <a:bodyPr/>
        <a:lstStyle/>
        <a:p>
          <a:endParaRPr lang="en-US"/>
        </a:p>
      </dgm:t>
    </dgm:pt>
    <dgm:pt modelId="{125C6EF3-A5C5-448E-A7B7-0133AFBF96C9}" type="pres">
      <dgm:prSet presAssocID="{A482D682-F157-4364-A064-A5264093AA1E}" presName="parentText" presStyleLbl="node1" presStyleIdx="1" presStyleCnt="3">
        <dgm:presLayoutVars>
          <dgm:chMax val="0"/>
          <dgm:bulletEnabled val="1"/>
        </dgm:presLayoutVars>
      </dgm:prSet>
      <dgm:spPr/>
      <dgm:t>
        <a:bodyPr/>
        <a:lstStyle/>
        <a:p>
          <a:endParaRPr lang="en-US"/>
        </a:p>
      </dgm:t>
    </dgm:pt>
    <dgm:pt modelId="{4646909E-BDAA-44D6-AF34-FC635588E8DE}" type="pres">
      <dgm:prSet presAssocID="{A482D682-F157-4364-A064-A5264093AA1E}" presName="negativeSpace" presStyleCnt="0"/>
      <dgm:spPr/>
    </dgm:pt>
    <dgm:pt modelId="{0136D849-06F9-4E23-9313-B56EB30F3826}" type="pres">
      <dgm:prSet presAssocID="{A482D682-F157-4364-A064-A5264093AA1E}" presName="childText" presStyleLbl="conFgAcc1" presStyleIdx="1" presStyleCnt="3">
        <dgm:presLayoutVars>
          <dgm:bulletEnabled val="1"/>
        </dgm:presLayoutVars>
      </dgm:prSet>
      <dgm:spPr/>
      <dgm:t>
        <a:bodyPr/>
        <a:lstStyle/>
        <a:p>
          <a:endParaRPr lang="en-US"/>
        </a:p>
      </dgm:t>
    </dgm:pt>
    <dgm:pt modelId="{3F39A068-4578-499F-B0C5-0968AF992D0D}" type="pres">
      <dgm:prSet presAssocID="{4A9474B7-8478-439E-82D3-CABAA5F40B21}" presName="spaceBetweenRectangles" presStyleCnt="0"/>
      <dgm:spPr/>
    </dgm:pt>
    <dgm:pt modelId="{D2BB9D0C-8ADE-4D14-8A36-D89AD6191980}" type="pres">
      <dgm:prSet presAssocID="{B19680ED-73DB-4581-9D67-1E9CF8C5A187}" presName="parentLin" presStyleCnt="0"/>
      <dgm:spPr/>
    </dgm:pt>
    <dgm:pt modelId="{3CB96939-47DC-4767-9D19-0049E87A3B10}" type="pres">
      <dgm:prSet presAssocID="{B19680ED-73DB-4581-9D67-1E9CF8C5A187}" presName="parentLeftMargin" presStyleLbl="node1" presStyleIdx="1" presStyleCnt="3"/>
      <dgm:spPr/>
      <dgm:t>
        <a:bodyPr/>
        <a:lstStyle/>
        <a:p>
          <a:endParaRPr lang="en-US"/>
        </a:p>
      </dgm:t>
    </dgm:pt>
    <dgm:pt modelId="{0A758F8A-8959-4B14-A0BA-458836CC1525}" type="pres">
      <dgm:prSet presAssocID="{B19680ED-73DB-4581-9D67-1E9CF8C5A187}" presName="parentText" presStyleLbl="node1" presStyleIdx="2" presStyleCnt="3">
        <dgm:presLayoutVars>
          <dgm:chMax val="0"/>
          <dgm:bulletEnabled val="1"/>
        </dgm:presLayoutVars>
      </dgm:prSet>
      <dgm:spPr/>
      <dgm:t>
        <a:bodyPr/>
        <a:lstStyle/>
        <a:p>
          <a:endParaRPr lang="en-US"/>
        </a:p>
      </dgm:t>
    </dgm:pt>
    <dgm:pt modelId="{CBEDA338-20FB-4D4F-9358-53775CC2DA0F}" type="pres">
      <dgm:prSet presAssocID="{B19680ED-73DB-4581-9D67-1E9CF8C5A187}" presName="negativeSpace" presStyleCnt="0"/>
      <dgm:spPr/>
    </dgm:pt>
    <dgm:pt modelId="{D1E7F5DB-903C-42A0-9F6C-2DEC0C31FED2}" type="pres">
      <dgm:prSet presAssocID="{B19680ED-73DB-4581-9D67-1E9CF8C5A187}" presName="childText" presStyleLbl="conFgAcc1" presStyleIdx="2" presStyleCnt="3">
        <dgm:presLayoutVars>
          <dgm:bulletEnabled val="1"/>
        </dgm:presLayoutVars>
      </dgm:prSet>
      <dgm:spPr/>
      <dgm:t>
        <a:bodyPr/>
        <a:lstStyle/>
        <a:p>
          <a:endParaRPr lang="en-US"/>
        </a:p>
      </dgm:t>
    </dgm:pt>
  </dgm:ptLst>
  <dgm:cxnLst>
    <dgm:cxn modelId="{204262E7-F2CD-4BB1-8288-8114248B9EA1}" type="presOf" srcId="{8E147FB3-5742-4AB1-8E8B-95DFD36F6341}" destId="{E1315226-5330-4D8A-AE27-12C750F933B9}" srcOrd="0" destOrd="0" presId="urn:microsoft.com/office/officeart/2005/8/layout/list1"/>
    <dgm:cxn modelId="{79C3F16F-A954-4511-AF1E-FF4488EA9E90}" srcId="{B19680ED-73DB-4581-9D67-1E9CF8C5A187}" destId="{1481AC64-44D6-456A-8F3A-45C6BF15D92D}" srcOrd="0" destOrd="0" parTransId="{E568792E-3D4E-4AD2-8985-799CAFCF08E0}" sibTransId="{117F3ACE-E5E4-4F54-B12C-0B81A919013C}"/>
    <dgm:cxn modelId="{98B4C54A-81DC-45CB-B67C-63C8272B8152}" type="presOf" srcId="{F5CD07E0-B672-400D-9708-DBB410E6271F}" destId="{E841EC1E-4FB6-4A82-A65E-C2CA49DD9FFD}" srcOrd="1" destOrd="0" presId="urn:microsoft.com/office/officeart/2005/8/layout/list1"/>
    <dgm:cxn modelId="{6DAC6359-EE3B-49DF-87D9-499F23F5F129}" type="presOf" srcId="{A482D682-F157-4364-A064-A5264093AA1E}" destId="{125C6EF3-A5C5-448E-A7B7-0133AFBF96C9}" srcOrd="1" destOrd="0" presId="urn:microsoft.com/office/officeart/2005/8/layout/list1"/>
    <dgm:cxn modelId="{93F7D4A2-B26D-45FE-9C81-8D54A4D4E619}" srcId="{8E1C42DF-56FE-41D9-B426-FC9B887A74A0}" destId="{B19680ED-73DB-4581-9D67-1E9CF8C5A187}" srcOrd="2" destOrd="0" parTransId="{5FED3A2D-3290-4D67-B5BD-18F373C9DB5E}" sibTransId="{299678CA-EB86-473A-B4A1-E75CFAD4E81A}"/>
    <dgm:cxn modelId="{D1C080C4-9E35-452C-BF3D-F6A3E3CC0656}" srcId="{8E1C42DF-56FE-41D9-B426-FC9B887A74A0}" destId="{F5CD07E0-B672-400D-9708-DBB410E6271F}" srcOrd="0" destOrd="0" parTransId="{84860099-B982-48A3-B4FE-3277032E17C6}" sibTransId="{E0958FE8-D0DF-41D7-A33F-2B947C690C71}"/>
    <dgm:cxn modelId="{30025CF2-32FF-445A-B39F-D0BFE8DDA51F}" type="presOf" srcId="{F5CD07E0-B672-400D-9708-DBB410E6271F}" destId="{EEE191C0-20E5-42C8-9139-DA09076FD894}" srcOrd="0" destOrd="0" presId="urn:microsoft.com/office/officeart/2005/8/layout/list1"/>
    <dgm:cxn modelId="{52B41256-B5DA-47AE-9981-7FD6D729AA25}" type="presOf" srcId="{B19680ED-73DB-4581-9D67-1E9CF8C5A187}" destId="{0A758F8A-8959-4B14-A0BA-458836CC1525}" srcOrd="1" destOrd="0" presId="urn:microsoft.com/office/officeart/2005/8/layout/list1"/>
    <dgm:cxn modelId="{0E6EA3F5-84C9-4D5A-86A1-D1BF1F65D771}" type="presOf" srcId="{1481AC64-44D6-456A-8F3A-45C6BF15D92D}" destId="{D1E7F5DB-903C-42A0-9F6C-2DEC0C31FED2}" srcOrd="0" destOrd="0" presId="urn:microsoft.com/office/officeart/2005/8/layout/list1"/>
    <dgm:cxn modelId="{156D42C5-EB1C-4032-A220-B76DD1D871E3}" srcId="{A482D682-F157-4364-A064-A5264093AA1E}" destId="{D8DEE143-CC5B-4090-B587-10792CBA47F1}" srcOrd="0" destOrd="0" parTransId="{6A613907-3168-4265-A5B1-0467EF0CF2E2}" sibTransId="{F2B1E043-4323-4844-8C6E-F6540247EF26}"/>
    <dgm:cxn modelId="{78A3A3ED-9AC1-46FA-A2B5-F1975CDDE37F}" type="presOf" srcId="{B19680ED-73DB-4581-9D67-1E9CF8C5A187}" destId="{3CB96939-47DC-4767-9D19-0049E87A3B10}" srcOrd="0" destOrd="0" presId="urn:microsoft.com/office/officeart/2005/8/layout/list1"/>
    <dgm:cxn modelId="{2EC54055-B9F4-4F79-898A-804EECD8DE16}" type="presOf" srcId="{8E1C42DF-56FE-41D9-B426-FC9B887A74A0}" destId="{AE9031B8-1A67-4467-81A0-25B8CC1D2646}" srcOrd="0" destOrd="0" presId="urn:microsoft.com/office/officeart/2005/8/layout/list1"/>
    <dgm:cxn modelId="{386D3395-E204-4A5F-BA25-D670EA9D7509}" type="presOf" srcId="{D8DEE143-CC5B-4090-B587-10792CBA47F1}" destId="{0136D849-06F9-4E23-9313-B56EB30F3826}" srcOrd="0" destOrd="0" presId="urn:microsoft.com/office/officeart/2005/8/layout/list1"/>
    <dgm:cxn modelId="{1E31646C-B9B8-4507-95AD-6947039E4AE8}" srcId="{F5CD07E0-B672-400D-9708-DBB410E6271F}" destId="{8E147FB3-5742-4AB1-8E8B-95DFD36F6341}" srcOrd="0" destOrd="0" parTransId="{E42838CB-ADBD-4228-90A9-683471D85CE7}" sibTransId="{09875842-7B1A-4893-96C0-2CA631DB1850}"/>
    <dgm:cxn modelId="{17A9EA11-FA40-49B4-A2F4-4379B4352257}" type="presOf" srcId="{A482D682-F157-4364-A064-A5264093AA1E}" destId="{EE5B6C6C-CDA1-4AAF-8B7F-382502022763}" srcOrd="0" destOrd="0" presId="urn:microsoft.com/office/officeart/2005/8/layout/list1"/>
    <dgm:cxn modelId="{EA37C518-DFF9-4A6F-B811-BE73FA79314C}" srcId="{8E1C42DF-56FE-41D9-B426-FC9B887A74A0}" destId="{A482D682-F157-4364-A064-A5264093AA1E}" srcOrd="1" destOrd="0" parTransId="{F64280B5-527C-4663-B80C-30266B686685}" sibTransId="{4A9474B7-8478-439E-82D3-CABAA5F40B21}"/>
    <dgm:cxn modelId="{D25D956D-241A-45F6-95B1-7CA6AE7E5A72}" type="presParOf" srcId="{AE9031B8-1A67-4467-81A0-25B8CC1D2646}" destId="{7DDE371D-AB33-437F-804E-02ACA75CECE8}" srcOrd="0" destOrd="0" presId="urn:microsoft.com/office/officeart/2005/8/layout/list1"/>
    <dgm:cxn modelId="{260A35E2-8371-4828-B175-6CD860AFB383}" type="presParOf" srcId="{7DDE371D-AB33-437F-804E-02ACA75CECE8}" destId="{EEE191C0-20E5-42C8-9139-DA09076FD894}" srcOrd="0" destOrd="0" presId="urn:microsoft.com/office/officeart/2005/8/layout/list1"/>
    <dgm:cxn modelId="{958C4553-6445-428A-AC23-9F1171D111D3}" type="presParOf" srcId="{7DDE371D-AB33-437F-804E-02ACA75CECE8}" destId="{E841EC1E-4FB6-4A82-A65E-C2CA49DD9FFD}" srcOrd="1" destOrd="0" presId="urn:microsoft.com/office/officeart/2005/8/layout/list1"/>
    <dgm:cxn modelId="{AF7CFB0C-F373-4770-8CFD-3019034D15B6}" type="presParOf" srcId="{AE9031B8-1A67-4467-81A0-25B8CC1D2646}" destId="{03CBE6C1-7DDA-44DD-A1F8-735403291E0D}" srcOrd="1" destOrd="0" presId="urn:microsoft.com/office/officeart/2005/8/layout/list1"/>
    <dgm:cxn modelId="{4D04C403-28CE-4E5C-A3F9-394CAD3D7EB5}" type="presParOf" srcId="{AE9031B8-1A67-4467-81A0-25B8CC1D2646}" destId="{E1315226-5330-4D8A-AE27-12C750F933B9}" srcOrd="2" destOrd="0" presId="urn:microsoft.com/office/officeart/2005/8/layout/list1"/>
    <dgm:cxn modelId="{6ACFD84D-FEC8-4177-ABEE-56F892E54232}" type="presParOf" srcId="{AE9031B8-1A67-4467-81A0-25B8CC1D2646}" destId="{DC9CCB04-7C24-46A1-9839-E331F099DFC7}" srcOrd="3" destOrd="0" presId="urn:microsoft.com/office/officeart/2005/8/layout/list1"/>
    <dgm:cxn modelId="{A0F2D57F-A9C5-4A26-A5F9-161E25A20C20}" type="presParOf" srcId="{AE9031B8-1A67-4467-81A0-25B8CC1D2646}" destId="{D52D68B8-B35E-407F-8BAA-7D54EBA2066A}" srcOrd="4" destOrd="0" presId="urn:microsoft.com/office/officeart/2005/8/layout/list1"/>
    <dgm:cxn modelId="{5BCF6695-28F3-4D38-BDF4-2BFBAC6CF5E5}" type="presParOf" srcId="{D52D68B8-B35E-407F-8BAA-7D54EBA2066A}" destId="{EE5B6C6C-CDA1-4AAF-8B7F-382502022763}" srcOrd="0" destOrd="0" presId="urn:microsoft.com/office/officeart/2005/8/layout/list1"/>
    <dgm:cxn modelId="{6F6DFCD5-A69D-4A96-B113-461657DCBDDF}" type="presParOf" srcId="{D52D68B8-B35E-407F-8BAA-7D54EBA2066A}" destId="{125C6EF3-A5C5-448E-A7B7-0133AFBF96C9}" srcOrd="1" destOrd="0" presId="urn:microsoft.com/office/officeart/2005/8/layout/list1"/>
    <dgm:cxn modelId="{02961A25-FD2A-4360-BBA9-F9E86DB821AC}" type="presParOf" srcId="{AE9031B8-1A67-4467-81A0-25B8CC1D2646}" destId="{4646909E-BDAA-44D6-AF34-FC635588E8DE}" srcOrd="5" destOrd="0" presId="urn:microsoft.com/office/officeart/2005/8/layout/list1"/>
    <dgm:cxn modelId="{4AD26EE1-8027-42E5-8928-E857A740E711}" type="presParOf" srcId="{AE9031B8-1A67-4467-81A0-25B8CC1D2646}" destId="{0136D849-06F9-4E23-9313-B56EB30F3826}" srcOrd="6" destOrd="0" presId="urn:microsoft.com/office/officeart/2005/8/layout/list1"/>
    <dgm:cxn modelId="{EF8F1800-30C7-45B4-A782-BF53C405D678}" type="presParOf" srcId="{AE9031B8-1A67-4467-81A0-25B8CC1D2646}" destId="{3F39A068-4578-499F-B0C5-0968AF992D0D}" srcOrd="7" destOrd="0" presId="urn:microsoft.com/office/officeart/2005/8/layout/list1"/>
    <dgm:cxn modelId="{A59367C3-597F-48AE-8C88-685D0EE74DC6}" type="presParOf" srcId="{AE9031B8-1A67-4467-81A0-25B8CC1D2646}" destId="{D2BB9D0C-8ADE-4D14-8A36-D89AD6191980}" srcOrd="8" destOrd="0" presId="urn:microsoft.com/office/officeart/2005/8/layout/list1"/>
    <dgm:cxn modelId="{7708DF58-48A9-4C6F-B607-0C2888786518}" type="presParOf" srcId="{D2BB9D0C-8ADE-4D14-8A36-D89AD6191980}" destId="{3CB96939-47DC-4767-9D19-0049E87A3B10}" srcOrd="0" destOrd="0" presId="urn:microsoft.com/office/officeart/2005/8/layout/list1"/>
    <dgm:cxn modelId="{DF8219D0-69E5-4022-8C10-64F616FDCD67}" type="presParOf" srcId="{D2BB9D0C-8ADE-4D14-8A36-D89AD6191980}" destId="{0A758F8A-8959-4B14-A0BA-458836CC1525}" srcOrd="1" destOrd="0" presId="urn:microsoft.com/office/officeart/2005/8/layout/list1"/>
    <dgm:cxn modelId="{4466EC45-9673-4A9E-BDAC-9380DFE3C48C}" type="presParOf" srcId="{AE9031B8-1A67-4467-81A0-25B8CC1D2646}" destId="{CBEDA338-20FB-4D4F-9358-53775CC2DA0F}" srcOrd="9" destOrd="0" presId="urn:microsoft.com/office/officeart/2005/8/layout/list1"/>
    <dgm:cxn modelId="{DBF07740-3295-4EFE-8EA0-FD7FBF346E99}" type="presParOf" srcId="{AE9031B8-1A67-4467-81A0-25B8CC1D2646}" destId="{D1E7F5DB-903C-42A0-9F6C-2DEC0C31FED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467DE9-6686-4419-B13A-887B9BABBA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A61D25-4F04-4647-94E4-65E13C9780C6}">
      <dgm:prSet custT="1"/>
      <dgm:spPr>
        <a:solidFill>
          <a:srgbClr val="00A8A8"/>
        </a:solidFill>
      </dgm:spPr>
      <dgm:t>
        <a:bodyPr/>
        <a:lstStyle/>
        <a:p>
          <a:pPr rtl="0"/>
          <a:r>
            <a:rPr lang="en-US" sz="3000" dirty="0" smtClean="0"/>
            <a:t>Discounts, allowances, and rebates</a:t>
          </a:r>
          <a:endParaRPr lang="en-US" sz="3000" dirty="0"/>
        </a:p>
      </dgm:t>
    </dgm:pt>
    <dgm:pt modelId="{762B4754-2590-4253-9AAD-2EA624AE1E9C}" type="parTrans" cxnId="{DA75D2FF-2515-4D14-8ED6-CCB65DA61091}">
      <dgm:prSet/>
      <dgm:spPr/>
      <dgm:t>
        <a:bodyPr/>
        <a:lstStyle/>
        <a:p>
          <a:endParaRPr lang="en-US"/>
        </a:p>
      </dgm:t>
    </dgm:pt>
    <dgm:pt modelId="{54C42050-D698-4813-9DD0-9E754D7EFDA7}" type="sibTrans" cxnId="{DA75D2FF-2515-4D14-8ED6-CCB65DA61091}">
      <dgm:prSet/>
      <dgm:spPr/>
      <dgm:t>
        <a:bodyPr/>
        <a:lstStyle/>
        <a:p>
          <a:endParaRPr lang="en-US"/>
        </a:p>
      </dgm:t>
    </dgm:pt>
    <dgm:pt modelId="{D616119B-E287-4F88-9585-A522B795E919}">
      <dgm:prSet custT="1"/>
      <dgm:spPr>
        <a:solidFill>
          <a:srgbClr val="00A8A8"/>
        </a:solidFill>
      </dgm:spPr>
      <dgm:t>
        <a:bodyPr/>
        <a:lstStyle/>
        <a:p>
          <a:pPr rtl="0"/>
          <a:r>
            <a:rPr lang="en-US" sz="3000" dirty="0" smtClean="0"/>
            <a:t>Geographic pricing</a:t>
          </a:r>
          <a:endParaRPr lang="en-US" sz="3000" dirty="0"/>
        </a:p>
      </dgm:t>
    </dgm:pt>
    <dgm:pt modelId="{C0978E29-0072-4F80-97D5-1511A65E7AB8}" type="parTrans" cxnId="{82662F00-8690-4E36-BB9D-6CAB83768F00}">
      <dgm:prSet/>
      <dgm:spPr/>
      <dgm:t>
        <a:bodyPr/>
        <a:lstStyle/>
        <a:p>
          <a:endParaRPr lang="en-US"/>
        </a:p>
      </dgm:t>
    </dgm:pt>
    <dgm:pt modelId="{5C1CE6DA-4DCE-4427-A74D-95A5253ECC1A}" type="sibTrans" cxnId="{82662F00-8690-4E36-BB9D-6CAB83768F00}">
      <dgm:prSet/>
      <dgm:spPr/>
      <dgm:t>
        <a:bodyPr/>
        <a:lstStyle/>
        <a:p>
          <a:endParaRPr lang="en-US"/>
        </a:p>
      </dgm:t>
    </dgm:pt>
    <dgm:pt modelId="{BBF381F3-207C-40C8-8C94-A82EE983212B}">
      <dgm:prSet custT="1"/>
      <dgm:spPr>
        <a:solidFill>
          <a:srgbClr val="00A8A8"/>
        </a:solidFill>
      </dgm:spPr>
      <dgm:t>
        <a:bodyPr/>
        <a:lstStyle/>
        <a:p>
          <a:pPr rtl="0"/>
          <a:r>
            <a:rPr lang="en-US" sz="3000" dirty="0" smtClean="0"/>
            <a:t>Other pricing strategies</a:t>
          </a:r>
          <a:endParaRPr lang="en-US" sz="3000" dirty="0"/>
        </a:p>
      </dgm:t>
    </dgm:pt>
    <dgm:pt modelId="{EEB8A7EC-4E6B-4AC9-8FD3-D5E1EEF6E7AB}" type="parTrans" cxnId="{0AF6538C-8E33-4EF8-8715-E313246DE579}">
      <dgm:prSet/>
      <dgm:spPr/>
      <dgm:t>
        <a:bodyPr/>
        <a:lstStyle/>
        <a:p>
          <a:endParaRPr lang="en-US"/>
        </a:p>
      </dgm:t>
    </dgm:pt>
    <dgm:pt modelId="{ABE69125-8EB1-48D6-ADC7-4D3F715E58BE}" type="sibTrans" cxnId="{0AF6538C-8E33-4EF8-8715-E313246DE579}">
      <dgm:prSet/>
      <dgm:spPr/>
      <dgm:t>
        <a:bodyPr/>
        <a:lstStyle/>
        <a:p>
          <a:endParaRPr lang="en-US"/>
        </a:p>
      </dgm:t>
    </dgm:pt>
    <dgm:pt modelId="{3F56694B-A7AB-48F4-9992-45AB3F09A5B0}">
      <dgm:prSet custT="1"/>
      <dgm:spPr>
        <a:solidFill>
          <a:srgbClr val="00A8A8"/>
        </a:solidFill>
      </dgm:spPr>
      <dgm:t>
        <a:bodyPr/>
        <a:lstStyle/>
        <a:p>
          <a:pPr rtl="0"/>
          <a:r>
            <a:rPr lang="en-US" sz="3000" dirty="0" smtClean="0"/>
            <a:t>Value-based pricing</a:t>
          </a:r>
          <a:endParaRPr lang="en-US" sz="3000" dirty="0"/>
        </a:p>
      </dgm:t>
    </dgm:pt>
    <dgm:pt modelId="{E1CFD07B-91DE-4527-9DB1-90BBCB13695A}" type="parTrans" cxnId="{99AC0606-10CB-4BA8-B69B-F09715605E41}">
      <dgm:prSet/>
      <dgm:spPr/>
      <dgm:t>
        <a:bodyPr/>
        <a:lstStyle/>
        <a:p>
          <a:endParaRPr lang="en-US"/>
        </a:p>
      </dgm:t>
    </dgm:pt>
    <dgm:pt modelId="{4303A46C-C71E-46E3-AF72-522C11BACC99}" type="sibTrans" cxnId="{99AC0606-10CB-4BA8-B69B-F09715605E41}">
      <dgm:prSet/>
      <dgm:spPr/>
      <dgm:t>
        <a:bodyPr/>
        <a:lstStyle/>
        <a:p>
          <a:endParaRPr lang="en-US"/>
        </a:p>
      </dgm:t>
    </dgm:pt>
    <dgm:pt modelId="{7CC582DF-ACC9-4BE1-A7F4-811416149D3E}" type="pres">
      <dgm:prSet presAssocID="{72467DE9-6686-4419-B13A-887B9BABBA86}" presName="diagram" presStyleCnt="0">
        <dgm:presLayoutVars>
          <dgm:dir/>
          <dgm:resizeHandles val="exact"/>
        </dgm:presLayoutVars>
      </dgm:prSet>
      <dgm:spPr/>
      <dgm:t>
        <a:bodyPr/>
        <a:lstStyle/>
        <a:p>
          <a:endParaRPr lang="en-US"/>
        </a:p>
      </dgm:t>
    </dgm:pt>
    <dgm:pt modelId="{BC562B00-23A8-4A6C-9556-9FEDCA7C765A}" type="pres">
      <dgm:prSet presAssocID="{4AA61D25-4F04-4647-94E4-65E13C9780C6}" presName="node" presStyleLbl="node1" presStyleIdx="0" presStyleCnt="4">
        <dgm:presLayoutVars>
          <dgm:bulletEnabled val="1"/>
        </dgm:presLayoutVars>
      </dgm:prSet>
      <dgm:spPr/>
      <dgm:t>
        <a:bodyPr/>
        <a:lstStyle/>
        <a:p>
          <a:endParaRPr lang="en-US"/>
        </a:p>
      </dgm:t>
    </dgm:pt>
    <dgm:pt modelId="{B80F6987-1928-4E51-909E-014F59031BC9}" type="pres">
      <dgm:prSet presAssocID="{54C42050-D698-4813-9DD0-9E754D7EFDA7}" presName="sibTrans" presStyleCnt="0"/>
      <dgm:spPr/>
    </dgm:pt>
    <dgm:pt modelId="{B32E51AD-97C7-4593-A830-0652570A0658}" type="pres">
      <dgm:prSet presAssocID="{3F56694B-A7AB-48F4-9992-45AB3F09A5B0}" presName="node" presStyleLbl="node1" presStyleIdx="1" presStyleCnt="4">
        <dgm:presLayoutVars>
          <dgm:bulletEnabled val="1"/>
        </dgm:presLayoutVars>
      </dgm:prSet>
      <dgm:spPr/>
      <dgm:t>
        <a:bodyPr/>
        <a:lstStyle/>
        <a:p>
          <a:endParaRPr lang="en-US"/>
        </a:p>
      </dgm:t>
    </dgm:pt>
    <dgm:pt modelId="{AB73130D-5183-497F-958E-9D3F00C52E1E}" type="pres">
      <dgm:prSet presAssocID="{4303A46C-C71E-46E3-AF72-522C11BACC99}" presName="sibTrans" presStyleCnt="0"/>
      <dgm:spPr/>
    </dgm:pt>
    <dgm:pt modelId="{775B5A0F-3900-4051-B501-3AF248B59B59}" type="pres">
      <dgm:prSet presAssocID="{D616119B-E287-4F88-9585-A522B795E919}" presName="node" presStyleLbl="node1" presStyleIdx="2" presStyleCnt="4">
        <dgm:presLayoutVars>
          <dgm:bulletEnabled val="1"/>
        </dgm:presLayoutVars>
      </dgm:prSet>
      <dgm:spPr/>
      <dgm:t>
        <a:bodyPr/>
        <a:lstStyle/>
        <a:p>
          <a:endParaRPr lang="en-US"/>
        </a:p>
      </dgm:t>
    </dgm:pt>
    <dgm:pt modelId="{77CCF40C-9E41-4F6D-A390-0AED78685A0D}" type="pres">
      <dgm:prSet presAssocID="{5C1CE6DA-4DCE-4427-A74D-95A5253ECC1A}" presName="sibTrans" presStyleCnt="0"/>
      <dgm:spPr/>
    </dgm:pt>
    <dgm:pt modelId="{292C3B8D-8A8C-4478-AC6F-FA0F3C47E72C}" type="pres">
      <dgm:prSet presAssocID="{BBF381F3-207C-40C8-8C94-A82EE983212B}" presName="node" presStyleLbl="node1" presStyleIdx="3" presStyleCnt="4">
        <dgm:presLayoutVars>
          <dgm:bulletEnabled val="1"/>
        </dgm:presLayoutVars>
      </dgm:prSet>
      <dgm:spPr/>
      <dgm:t>
        <a:bodyPr/>
        <a:lstStyle/>
        <a:p>
          <a:endParaRPr lang="en-US"/>
        </a:p>
      </dgm:t>
    </dgm:pt>
  </dgm:ptLst>
  <dgm:cxnLst>
    <dgm:cxn modelId="{82662F00-8690-4E36-BB9D-6CAB83768F00}" srcId="{72467DE9-6686-4419-B13A-887B9BABBA86}" destId="{D616119B-E287-4F88-9585-A522B795E919}" srcOrd="2" destOrd="0" parTransId="{C0978E29-0072-4F80-97D5-1511A65E7AB8}" sibTransId="{5C1CE6DA-4DCE-4427-A74D-95A5253ECC1A}"/>
    <dgm:cxn modelId="{0330D25B-7A56-4C40-A983-6D08DEA502C4}" type="presOf" srcId="{3F56694B-A7AB-48F4-9992-45AB3F09A5B0}" destId="{B32E51AD-97C7-4593-A830-0652570A0658}" srcOrd="0" destOrd="0" presId="urn:microsoft.com/office/officeart/2005/8/layout/default"/>
    <dgm:cxn modelId="{99AC0606-10CB-4BA8-B69B-F09715605E41}" srcId="{72467DE9-6686-4419-B13A-887B9BABBA86}" destId="{3F56694B-A7AB-48F4-9992-45AB3F09A5B0}" srcOrd="1" destOrd="0" parTransId="{E1CFD07B-91DE-4527-9DB1-90BBCB13695A}" sibTransId="{4303A46C-C71E-46E3-AF72-522C11BACC99}"/>
    <dgm:cxn modelId="{0AF6538C-8E33-4EF8-8715-E313246DE579}" srcId="{72467DE9-6686-4419-B13A-887B9BABBA86}" destId="{BBF381F3-207C-40C8-8C94-A82EE983212B}" srcOrd="3" destOrd="0" parTransId="{EEB8A7EC-4E6B-4AC9-8FD3-D5E1EEF6E7AB}" sibTransId="{ABE69125-8EB1-48D6-ADC7-4D3F715E58BE}"/>
    <dgm:cxn modelId="{DA75D2FF-2515-4D14-8ED6-CCB65DA61091}" srcId="{72467DE9-6686-4419-B13A-887B9BABBA86}" destId="{4AA61D25-4F04-4647-94E4-65E13C9780C6}" srcOrd="0" destOrd="0" parTransId="{762B4754-2590-4253-9AAD-2EA624AE1E9C}" sibTransId="{54C42050-D698-4813-9DD0-9E754D7EFDA7}"/>
    <dgm:cxn modelId="{3B8BEDEF-74AD-476C-ADC5-33A7BFA16952}" type="presOf" srcId="{D616119B-E287-4F88-9585-A522B795E919}" destId="{775B5A0F-3900-4051-B501-3AF248B59B59}" srcOrd="0" destOrd="0" presId="urn:microsoft.com/office/officeart/2005/8/layout/default"/>
    <dgm:cxn modelId="{18A8ADEE-E584-4153-9142-C75056E43A22}" type="presOf" srcId="{4AA61D25-4F04-4647-94E4-65E13C9780C6}" destId="{BC562B00-23A8-4A6C-9556-9FEDCA7C765A}" srcOrd="0" destOrd="0" presId="urn:microsoft.com/office/officeart/2005/8/layout/default"/>
    <dgm:cxn modelId="{DF18537D-9F49-4249-AD58-0D9FBFFBCCF6}" type="presOf" srcId="{BBF381F3-207C-40C8-8C94-A82EE983212B}" destId="{292C3B8D-8A8C-4478-AC6F-FA0F3C47E72C}" srcOrd="0" destOrd="0" presId="urn:microsoft.com/office/officeart/2005/8/layout/default"/>
    <dgm:cxn modelId="{1B41CBE5-4535-4C9E-9431-C90C1AB046CD}" type="presOf" srcId="{72467DE9-6686-4419-B13A-887B9BABBA86}" destId="{7CC582DF-ACC9-4BE1-A7F4-811416149D3E}" srcOrd="0" destOrd="0" presId="urn:microsoft.com/office/officeart/2005/8/layout/default"/>
    <dgm:cxn modelId="{A4363C38-4009-435C-861C-B08BB7729F63}" type="presParOf" srcId="{7CC582DF-ACC9-4BE1-A7F4-811416149D3E}" destId="{BC562B00-23A8-4A6C-9556-9FEDCA7C765A}" srcOrd="0" destOrd="0" presId="urn:microsoft.com/office/officeart/2005/8/layout/default"/>
    <dgm:cxn modelId="{2063DC42-3044-4F7F-B42F-00298674F3A2}" type="presParOf" srcId="{7CC582DF-ACC9-4BE1-A7F4-811416149D3E}" destId="{B80F6987-1928-4E51-909E-014F59031BC9}" srcOrd="1" destOrd="0" presId="urn:microsoft.com/office/officeart/2005/8/layout/default"/>
    <dgm:cxn modelId="{AE3958FC-641B-4811-9D9E-AB52FDEDEC46}" type="presParOf" srcId="{7CC582DF-ACC9-4BE1-A7F4-811416149D3E}" destId="{B32E51AD-97C7-4593-A830-0652570A0658}" srcOrd="2" destOrd="0" presId="urn:microsoft.com/office/officeart/2005/8/layout/default"/>
    <dgm:cxn modelId="{402B92AA-340D-4BDE-92C0-2ECF3E394FE0}" type="presParOf" srcId="{7CC582DF-ACC9-4BE1-A7F4-811416149D3E}" destId="{AB73130D-5183-497F-958E-9D3F00C52E1E}" srcOrd="3" destOrd="0" presId="urn:microsoft.com/office/officeart/2005/8/layout/default"/>
    <dgm:cxn modelId="{49BEBA3F-EBEC-4DDE-8FBB-49B4A8D019D0}" type="presParOf" srcId="{7CC582DF-ACC9-4BE1-A7F4-811416149D3E}" destId="{775B5A0F-3900-4051-B501-3AF248B59B59}" srcOrd="4" destOrd="0" presId="urn:microsoft.com/office/officeart/2005/8/layout/default"/>
    <dgm:cxn modelId="{C956A3EC-FBDD-4D46-A802-3C7DE75EF6AE}" type="presParOf" srcId="{7CC582DF-ACC9-4BE1-A7F4-811416149D3E}" destId="{77CCF40C-9E41-4F6D-A390-0AED78685A0D}" srcOrd="5" destOrd="0" presId="urn:microsoft.com/office/officeart/2005/8/layout/default"/>
    <dgm:cxn modelId="{0756337E-939F-46B7-A693-AE5B696BA6E5}" type="presParOf" srcId="{7CC582DF-ACC9-4BE1-A7F4-811416149D3E}" destId="{292C3B8D-8A8C-4478-AC6F-FA0F3C47E72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FA830-DB01-477D-9F58-8EEC7874A207}">
      <dsp:nvSpPr>
        <dsp:cNvPr id="0" name=""/>
        <dsp:cNvSpPr/>
      </dsp:nvSpPr>
      <dsp:spPr>
        <a:xfrm>
          <a:off x="0" y="450665"/>
          <a:ext cx="7821824" cy="1587600"/>
        </a:xfrm>
        <a:prstGeom prst="rect">
          <a:avLst/>
        </a:prstGeom>
        <a:solidFill>
          <a:schemeClr val="lt1">
            <a:alpha val="90000"/>
            <a:hueOff val="0"/>
            <a:satOff val="0"/>
            <a:lumOff val="0"/>
            <a:alphaOff val="0"/>
          </a:schemeClr>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60" tIns="583184" rIns="607060" bIns="199136" numCol="1" spcCol="1270" anchor="t" anchorCtr="0">
          <a:noAutofit/>
        </a:bodyPr>
        <a:lstStyle/>
        <a:p>
          <a:pPr marL="285750" lvl="1" indent="-285750" algn="l" defTabSz="1244600" rtl="0">
            <a:lnSpc>
              <a:spcPct val="90000"/>
            </a:lnSpc>
            <a:spcBef>
              <a:spcPct val="0"/>
            </a:spcBef>
            <a:spcAft>
              <a:spcPct val="15000"/>
            </a:spcAft>
            <a:buChar char="••"/>
          </a:pPr>
          <a:r>
            <a:rPr lang="en-US" sz="2800" b="0" i="0" kern="1200" dirty="0" smtClean="0">
              <a:solidFill>
                <a:schemeClr val="tx2"/>
              </a:solidFill>
            </a:rPr>
            <a:t>Cost that varies with changes in the level of output</a:t>
          </a:r>
          <a:endParaRPr lang="en-US" sz="2800" i="0" kern="1200" dirty="0">
            <a:solidFill>
              <a:schemeClr val="tx2"/>
            </a:solidFill>
          </a:endParaRPr>
        </a:p>
      </dsp:txBody>
      <dsp:txXfrm>
        <a:off x="0" y="450665"/>
        <a:ext cx="7821824" cy="1587600"/>
      </dsp:txXfrm>
    </dsp:sp>
    <dsp:sp modelId="{2B51982A-9BAD-4A28-BC51-F793846E3AB2}">
      <dsp:nvSpPr>
        <dsp:cNvPr id="0" name=""/>
        <dsp:cNvSpPr/>
      </dsp:nvSpPr>
      <dsp:spPr>
        <a:xfrm>
          <a:off x="391091" y="37385"/>
          <a:ext cx="5475276" cy="826560"/>
        </a:xfrm>
        <a:prstGeom prst="round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952" tIns="0" rIns="206952" bIns="0" numCol="1" spcCol="1270" anchor="ctr" anchorCtr="0">
          <a:noAutofit/>
        </a:bodyPr>
        <a:lstStyle/>
        <a:p>
          <a:pPr lvl="0" algn="l" defTabSz="1244600" rtl="0">
            <a:lnSpc>
              <a:spcPct val="90000"/>
            </a:lnSpc>
            <a:spcBef>
              <a:spcPct val="0"/>
            </a:spcBef>
            <a:spcAft>
              <a:spcPct val="35000"/>
            </a:spcAft>
          </a:pPr>
          <a:r>
            <a:rPr lang="en-US" sz="2800" b="1" kern="1200" dirty="0" smtClean="0"/>
            <a:t>Variable cost</a:t>
          </a:r>
          <a:endParaRPr lang="en-US" sz="2800" kern="1200" dirty="0"/>
        </a:p>
      </dsp:txBody>
      <dsp:txXfrm>
        <a:off x="431440" y="77734"/>
        <a:ext cx="5394578" cy="745862"/>
      </dsp:txXfrm>
    </dsp:sp>
    <dsp:sp modelId="{E9274B91-E4DE-40C4-88F8-F6797EA4CD28}">
      <dsp:nvSpPr>
        <dsp:cNvPr id="0" name=""/>
        <dsp:cNvSpPr/>
      </dsp:nvSpPr>
      <dsp:spPr>
        <a:xfrm>
          <a:off x="0" y="2602745"/>
          <a:ext cx="7821824" cy="1587600"/>
        </a:xfrm>
        <a:prstGeom prst="rect">
          <a:avLst/>
        </a:prstGeom>
        <a:solidFill>
          <a:schemeClr val="lt1">
            <a:alpha val="90000"/>
            <a:hueOff val="0"/>
            <a:satOff val="0"/>
            <a:lumOff val="0"/>
            <a:alphaOff val="0"/>
          </a:schemeClr>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60" tIns="583184" rIns="607060" bIns="199136" numCol="1" spcCol="1270" anchor="t" anchorCtr="0">
          <a:noAutofit/>
        </a:bodyPr>
        <a:lstStyle/>
        <a:p>
          <a:pPr marL="285750" lvl="1" indent="-285750" algn="l" defTabSz="1244600" rtl="0">
            <a:lnSpc>
              <a:spcPct val="90000"/>
            </a:lnSpc>
            <a:spcBef>
              <a:spcPct val="0"/>
            </a:spcBef>
            <a:spcAft>
              <a:spcPct val="15000"/>
            </a:spcAft>
            <a:buChar char="••"/>
          </a:pPr>
          <a:r>
            <a:rPr lang="en-US" sz="2800" b="0" i="0" kern="1200" dirty="0" smtClean="0">
              <a:solidFill>
                <a:schemeClr val="tx2"/>
              </a:solidFill>
            </a:rPr>
            <a:t>Cost that does not change as output is increased or decreased</a:t>
          </a:r>
          <a:endParaRPr lang="en-US" sz="2800" i="0" kern="1200" dirty="0">
            <a:solidFill>
              <a:schemeClr val="tx2"/>
            </a:solidFill>
          </a:endParaRPr>
        </a:p>
      </dsp:txBody>
      <dsp:txXfrm>
        <a:off x="0" y="2602745"/>
        <a:ext cx="7821824" cy="1587600"/>
      </dsp:txXfrm>
    </dsp:sp>
    <dsp:sp modelId="{F1EC2AFD-8EEA-4303-97DC-3C56BDC268F4}">
      <dsp:nvSpPr>
        <dsp:cNvPr id="0" name=""/>
        <dsp:cNvSpPr/>
      </dsp:nvSpPr>
      <dsp:spPr>
        <a:xfrm>
          <a:off x="391091" y="2189465"/>
          <a:ext cx="5475276" cy="826560"/>
        </a:xfrm>
        <a:prstGeom prst="round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952" tIns="0" rIns="206952" bIns="0" numCol="1" spcCol="1270" anchor="ctr" anchorCtr="0">
          <a:noAutofit/>
        </a:bodyPr>
        <a:lstStyle/>
        <a:p>
          <a:pPr lvl="0" algn="l" defTabSz="1244600" rtl="0">
            <a:lnSpc>
              <a:spcPct val="90000"/>
            </a:lnSpc>
            <a:spcBef>
              <a:spcPct val="0"/>
            </a:spcBef>
            <a:spcAft>
              <a:spcPct val="35000"/>
            </a:spcAft>
          </a:pPr>
          <a:r>
            <a:rPr lang="en-US" sz="2800" b="1" kern="1200" dirty="0" smtClean="0"/>
            <a:t>Fixed cost</a:t>
          </a:r>
          <a:endParaRPr lang="en-US" sz="2800" kern="1200" dirty="0"/>
        </a:p>
      </dsp:txBody>
      <dsp:txXfrm>
        <a:off x="431440" y="2229814"/>
        <a:ext cx="5394578"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C6DAF-5CDD-45E5-924F-A03650FBE52B}">
      <dsp:nvSpPr>
        <dsp:cNvPr id="0" name=""/>
        <dsp:cNvSpPr/>
      </dsp:nvSpPr>
      <dsp:spPr>
        <a:xfrm>
          <a:off x="369188" y="697"/>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Stages in the product life cycle</a:t>
          </a:r>
          <a:endParaRPr lang="en-US" sz="2200" kern="1200" dirty="0"/>
        </a:p>
      </dsp:txBody>
      <dsp:txXfrm>
        <a:off x="369188" y="697"/>
        <a:ext cx="2360056" cy="1416034"/>
      </dsp:txXfrm>
    </dsp:sp>
    <dsp:sp modelId="{4E5F8781-D043-4D0D-A6F5-AD28AE3DBE72}">
      <dsp:nvSpPr>
        <dsp:cNvPr id="0" name=""/>
        <dsp:cNvSpPr/>
      </dsp:nvSpPr>
      <dsp:spPr>
        <a:xfrm>
          <a:off x="2965251" y="697"/>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Competition, price matching, and customer loyalty</a:t>
          </a:r>
          <a:endParaRPr lang="en-US" sz="2200" kern="1200" dirty="0"/>
        </a:p>
      </dsp:txBody>
      <dsp:txXfrm>
        <a:off x="2965251" y="697"/>
        <a:ext cx="2360056" cy="1416034"/>
      </dsp:txXfrm>
    </dsp:sp>
    <dsp:sp modelId="{DFA32677-C73E-4BF5-B1DA-AEDE978F530B}">
      <dsp:nvSpPr>
        <dsp:cNvPr id="0" name=""/>
        <dsp:cNvSpPr/>
      </dsp:nvSpPr>
      <dsp:spPr>
        <a:xfrm>
          <a:off x="5561314" y="697"/>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Distribution strategy</a:t>
          </a:r>
          <a:endParaRPr lang="en-US" sz="2200" kern="1200" dirty="0"/>
        </a:p>
      </dsp:txBody>
      <dsp:txXfrm>
        <a:off x="5561314" y="697"/>
        <a:ext cx="2360056" cy="1416034"/>
      </dsp:txXfrm>
    </dsp:sp>
    <dsp:sp modelId="{08866A2F-8107-461E-86D2-8669F16808DE}">
      <dsp:nvSpPr>
        <dsp:cNvPr id="0" name=""/>
        <dsp:cNvSpPr/>
      </dsp:nvSpPr>
      <dsp:spPr>
        <a:xfrm>
          <a:off x="369188" y="1652736"/>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Impact of the Internet and extranets</a:t>
          </a:r>
          <a:endParaRPr lang="en-US" sz="2200" kern="1200" dirty="0"/>
        </a:p>
      </dsp:txBody>
      <dsp:txXfrm>
        <a:off x="369188" y="1652736"/>
        <a:ext cx="2360056" cy="1416034"/>
      </dsp:txXfrm>
    </dsp:sp>
    <dsp:sp modelId="{674A8030-4F85-4377-97C3-D8F0A1ABDE12}">
      <dsp:nvSpPr>
        <dsp:cNvPr id="0" name=""/>
        <dsp:cNvSpPr/>
      </dsp:nvSpPr>
      <dsp:spPr>
        <a:xfrm>
          <a:off x="2965251" y="1652736"/>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Promotion strategy</a:t>
          </a:r>
          <a:endParaRPr lang="en-US" sz="2200" kern="1200" dirty="0"/>
        </a:p>
      </dsp:txBody>
      <dsp:txXfrm>
        <a:off x="2965251" y="1652736"/>
        <a:ext cx="2360056" cy="1416034"/>
      </dsp:txXfrm>
    </dsp:sp>
    <dsp:sp modelId="{108B388A-C091-4044-B588-64757B3A00C9}">
      <dsp:nvSpPr>
        <dsp:cNvPr id="0" name=""/>
        <dsp:cNvSpPr/>
      </dsp:nvSpPr>
      <dsp:spPr>
        <a:xfrm>
          <a:off x="5561314" y="1652736"/>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Demands of large customers</a:t>
          </a:r>
          <a:endParaRPr lang="en-US" sz="2200" kern="1200" dirty="0"/>
        </a:p>
      </dsp:txBody>
      <dsp:txXfrm>
        <a:off x="5561314" y="1652736"/>
        <a:ext cx="2360056" cy="1416034"/>
      </dsp:txXfrm>
    </dsp:sp>
    <dsp:sp modelId="{D7D53838-FB77-4F12-84D4-4DC8D3D1C87B}">
      <dsp:nvSpPr>
        <dsp:cNvPr id="0" name=""/>
        <dsp:cNvSpPr/>
      </dsp:nvSpPr>
      <dsp:spPr>
        <a:xfrm>
          <a:off x="2965251" y="3304776"/>
          <a:ext cx="2360056" cy="1416034"/>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Relationship of price to quality</a:t>
          </a:r>
          <a:endParaRPr lang="en-US" sz="2200" kern="1200" dirty="0"/>
        </a:p>
      </dsp:txBody>
      <dsp:txXfrm>
        <a:off x="2965251" y="3304776"/>
        <a:ext cx="2360056" cy="141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D4CC-10E5-4E9D-BB3E-2441A6899668}">
      <dsp:nvSpPr>
        <dsp:cNvPr id="0" name=""/>
        <dsp:cNvSpPr/>
      </dsp:nvSpPr>
      <dsp:spPr>
        <a:xfrm>
          <a:off x="288526" y="1993"/>
          <a:ext cx="3023950" cy="1814370"/>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Price skimming</a:t>
          </a:r>
          <a:endParaRPr lang="en-US" sz="3000" kern="1200" dirty="0"/>
        </a:p>
      </dsp:txBody>
      <dsp:txXfrm>
        <a:off x="288526" y="1993"/>
        <a:ext cx="3023950" cy="1814370"/>
      </dsp:txXfrm>
    </dsp:sp>
    <dsp:sp modelId="{0E949566-62F8-4F62-9346-75D90188B2A2}">
      <dsp:nvSpPr>
        <dsp:cNvPr id="0" name=""/>
        <dsp:cNvSpPr/>
      </dsp:nvSpPr>
      <dsp:spPr>
        <a:xfrm>
          <a:off x="3614872" y="1993"/>
          <a:ext cx="3023950" cy="1814370"/>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Penetration pricing</a:t>
          </a:r>
          <a:endParaRPr lang="en-US" sz="3000" kern="1200" dirty="0"/>
        </a:p>
      </dsp:txBody>
      <dsp:txXfrm>
        <a:off x="3614872" y="1993"/>
        <a:ext cx="3023950" cy="1814370"/>
      </dsp:txXfrm>
    </dsp:sp>
    <dsp:sp modelId="{68511439-E3EF-4B90-A9FB-282979349EA5}">
      <dsp:nvSpPr>
        <dsp:cNvPr id="0" name=""/>
        <dsp:cNvSpPr/>
      </dsp:nvSpPr>
      <dsp:spPr>
        <a:xfrm>
          <a:off x="1951699" y="2118759"/>
          <a:ext cx="3023950" cy="1814370"/>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Status quo pricing</a:t>
          </a:r>
          <a:endParaRPr lang="en-US" sz="3000" kern="1200" dirty="0"/>
        </a:p>
      </dsp:txBody>
      <dsp:txXfrm>
        <a:off x="1951699" y="2118759"/>
        <a:ext cx="3023950" cy="1814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64469-D3A2-4445-99D0-311AC7DFC904}">
      <dsp:nvSpPr>
        <dsp:cNvPr id="0" name=""/>
        <dsp:cNvSpPr/>
      </dsp:nvSpPr>
      <dsp:spPr>
        <a:xfrm>
          <a:off x="588511" y="562"/>
          <a:ext cx="2688528" cy="1613117"/>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Unfair trade practices</a:t>
          </a:r>
          <a:endParaRPr lang="en-US" sz="3000" kern="1200" dirty="0"/>
        </a:p>
      </dsp:txBody>
      <dsp:txXfrm>
        <a:off x="588511" y="562"/>
        <a:ext cx="2688528" cy="1613117"/>
      </dsp:txXfrm>
    </dsp:sp>
    <dsp:sp modelId="{AC596802-858A-4E44-ABE6-84C492024C37}">
      <dsp:nvSpPr>
        <dsp:cNvPr id="0" name=""/>
        <dsp:cNvSpPr/>
      </dsp:nvSpPr>
      <dsp:spPr>
        <a:xfrm>
          <a:off x="3545892" y="562"/>
          <a:ext cx="2688528" cy="1613117"/>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Price fixing</a:t>
          </a:r>
          <a:endParaRPr lang="en-US" sz="3000" kern="1200" dirty="0"/>
        </a:p>
      </dsp:txBody>
      <dsp:txXfrm>
        <a:off x="3545892" y="562"/>
        <a:ext cx="2688528" cy="1613117"/>
      </dsp:txXfrm>
    </dsp:sp>
    <dsp:sp modelId="{34F6D32E-313E-4FEE-8CC7-AD07E90687AC}">
      <dsp:nvSpPr>
        <dsp:cNvPr id="0" name=""/>
        <dsp:cNvSpPr/>
      </dsp:nvSpPr>
      <dsp:spPr>
        <a:xfrm>
          <a:off x="588511" y="1882532"/>
          <a:ext cx="2688528" cy="1613117"/>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Price discrimination</a:t>
          </a:r>
          <a:endParaRPr lang="en-US" sz="3000" kern="1200" dirty="0"/>
        </a:p>
      </dsp:txBody>
      <dsp:txXfrm>
        <a:off x="588511" y="1882532"/>
        <a:ext cx="2688528" cy="1613117"/>
      </dsp:txXfrm>
    </dsp:sp>
    <dsp:sp modelId="{47A7D003-0993-49FA-9B14-F0D31EC1FBAD}">
      <dsp:nvSpPr>
        <dsp:cNvPr id="0" name=""/>
        <dsp:cNvSpPr/>
      </dsp:nvSpPr>
      <dsp:spPr>
        <a:xfrm>
          <a:off x="3545892" y="1882532"/>
          <a:ext cx="2688528" cy="1613117"/>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Predatory pricing</a:t>
          </a:r>
          <a:endParaRPr lang="en-US" sz="3000" kern="1200" dirty="0"/>
        </a:p>
      </dsp:txBody>
      <dsp:txXfrm>
        <a:off x="3545892" y="1882532"/>
        <a:ext cx="2688528" cy="1613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15226-5330-4D8A-AE27-12C750F933B9}">
      <dsp:nvSpPr>
        <dsp:cNvPr id="0" name=""/>
        <dsp:cNvSpPr/>
      </dsp:nvSpPr>
      <dsp:spPr>
        <a:xfrm>
          <a:off x="0" y="385865"/>
          <a:ext cx="8290560" cy="1134000"/>
        </a:xfrm>
        <a:prstGeom prst="rect">
          <a:avLst/>
        </a:prstGeom>
        <a:solidFill>
          <a:schemeClr val="lt1">
            <a:alpha val="90000"/>
            <a:hueOff val="0"/>
            <a:satOff val="0"/>
            <a:lumOff val="0"/>
            <a:alphaOff val="0"/>
          </a:schemeClr>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dsp:style>
      <dsp:txBody>
        <a:bodyPr spcFirstLastPara="0" vert="horz" wrap="square" lIns="643440" tIns="416560" rIns="643440"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smtClean="0">
              <a:solidFill>
                <a:schemeClr val="tx2"/>
              </a:solidFill>
            </a:rPr>
            <a:t>Laws that prohibit wholesalers and retailers from selling below cost</a:t>
          </a:r>
          <a:endParaRPr lang="en-US" sz="2000" i="0" kern="1200" dirty="0">
            <a:solidFill>
              <a:schemeClr val="tx2"/>
            </a:solidFill>
          </a:endParaRPr>
        </a:p>
      </dsp:txBody>
      <dsp:txXfrm>
        <a:off x="0" y="385865"/>
        <a:ext cx="8290560" cy="1134000"/>
      </dsp:txXfrm>
    </dsp:sp>
    <dsp:sp modelId="{E841EC1E-4FB6-4A82-A65E-C2CA49DD9FFD}">
      <dsp:nvSpPr>
        <dsp:cNvPr id="0" name=""/>
        <dsp:cNvSpPr/>
      </dsp:nvSpPr>
      <dsp:spPr>
        <a:xfrm>
          <a:off x="414528" y="90665"/>
          <a:ext cx="5803392" cy="590400"/>
        </a:xfrm>
        <a:prstGeom prst="roundRect">
          <a:avLst/>
        </a:prstGeom>
        <a:solidFill>
          <a:srgbClr val="00A8A8"/>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54" tIns="0" rIns="219354" bIns="0" numCol="1" spcCol="1270" anchor="ctr" anchorCtr="0">
          <a:noAutofit/>
        </a:bodyPr>
        <a:lstStyle/>
        <a:p>
          <a:pPr lvl="0" algn="l" defTabSz="889000" rtl="0">
            <a:lnSpc>
              <a:spcPct val="90000"/>
            </a:lnSpc>
            <a:spcBef>
              <a:spcPct val="0"/>
            </a:spcBef>
            <a:spcAft>
              <a:spcPct val="35000"/>
            </a:spcAft>
          </a:pPr>
          <a:r>
            <a:rPr lang="en-US" sz="2000" b="1" kern="1200" dirty="0" smtClean="0"/>
            <a:t>Unfair trade practice acts</a:t>
          </a:r>
          <a:endParaRPr lang="en-US" sz="2000" kern="1200" dirty="0"/>
        </a:p>
      </dsp:txBody>
      <dsp:txXfrm>
        <a:off x="443349" y="119486"/>
        <a:ext cx="5745750" cy="532758"/>
      </dsp:txXfrm>
    </dsp:sp>
    <dsp:sp modelId="{0136D849-06F9-4E23-9313-B56EB30F3826}">
      <dsp:nvSpPr>
        <dsp:cNvPr id="0" name=""/>
        <dsp:cNvSpPr/>
      </dsp:nvSpPr>
      <dsp:spPr>
        <a:xfrm>
          <a:off x="0" y="1923065"/>
          <a:ext cx="8290560" cy="1134000"/>
        </a:xfrm>
        <a:prstGeom prst="rect">
          <a:avLst/>
        </a:prstGeom>
        <a:solidFill>
          <a:schemeClr val="lt1">
            <a:alpha val="90000"/>
            <a:hueOff val="0"/>
            <a:satOff val="0"/>
            <a:lumOff val="0"/>
            <a:alphaOff val="0"/>
          </a:schemeClr>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dsp:style>
      <dsp:txBody>
        <a:bodyPr spcFirstLastPara="0" vert="horz" wrap="square" lIns="643440" tIns="416560" rIns="643440"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smtClean="0">
              <a:solidFill>
                <a:schemeClr val="tx2"/>
              </a:solidFill>
            </a:rPr>
            <a:t>Agreement between two or more firms on the price they will charge for a product</a:t>
          </a:r>
          <a:endParaRPr lang="en-US" sz="2000" i="0" kern="1200" dirty="0">
            <a:solidFill>
              <a:schemeClr val="tx2"/>
            </a:solidFill>
          </a:endParaRPr>
        </a:p>
      </dsp:txBody>
      <dsp:txXfrm>
        <a:off x="0" y="1923065"/>
        <a:ext cx="8290560" cy="1134000"/>
      </dsp:txXfrm>
    </dsp:sp>
    <dsp:sp modelId="{125C6EF3-A5C5-448E-A7B7-0133AFBF96C9}">
      <dsp:nvSpPr>
        <dsp:cNvPr id="0" name=""/>
        <dsp:cNvSpPr/>
      </dsp:nvSpPr>
      <dsp:spPr>
        <a:xfrm>
          <a:off x="414528" y="1627866"/>
          <a:ext cx="5803392" cy="590400"/>
        </a:xfrm>
        <a:prstGeom prst="roundRect">
          <a:avLst/>
        </a:prstGeom>
        <a:solidFill>
          <a:srgbClr val="00A8A8"/>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54" tIns="0" rIns="219354" bIns="0" numCol="1" spcCol="1270" anchor="ctr" anchorCtr="0">
          <a:noAutofit/>
        </a:bodyPr>
        <a:lstStyle/>
        <a:p>
          <a:pPr lvl="0" algn="l" defTabSz="889000" rtl="0">
            <a:lnSpc>
              <a:spcPct val="90000"/>
            </a:lnSpc>
            <a:spcBef>
              <a:spcPct val="0"/>
            </a:spcBef>
            <a:spcAft>
              <a:spcPct val="35000"/>
            </a:spcAft>
          </a:pPr>
          <a:r>
            <a:rPr lang="en-US" sz="2000" b="1" kern="1200" dirty="0" smtClean="0"/>
            <a:t>Price fixing</a:t>
          </a:r>
          <a:endParaRPr lang="en-US" sz="2000" kern="1200" dirty="0"/>
        </a:p>
      </dsp:txBody>
      <dsp:txXfrm>
        <a:off x="443349" y="1656687"/>
        <a:ext cx="5745750" cy="532758"/>
      </dsp:txXfrm>
    </dsp:sp>
    <dsp:sp modelId="{D1E7F5DB-903C-42A0-9F6C-2DEC0C31FED2}">
      <dsp:nvSpPr>
        <dsp:cNvPr id="0" name=""/>
        <dsp:cNvSpPr/>
      </dsp:nvSpPr>
      <dsp:spPr>
        <a:xfrm>
          <a:off x="0" y="3460266"/>
          <a:ext cx="8290560" cy="1134000"/>
        </a:xfrm>
        <a:prstGeom prst="rect">
          <a:avLst/>
        </a:prstGeom>
        <a:solidFill>
          <a:schemeClr val="lt1">
            <a:alpha val="90000"/>
            <a:hueOff val="0"/>
            <a:satOff val="0"/>
            <a:lumOff val="0"/>
            <a:alphaOff val="0"/>
          </a:schemeClr>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dsp:style>
      <dsp:txBody>
        <a:bodyPr spcFirstLastPara="0" vert="horz" wrap="square" lIns="643440" tIns="416560" rIns="643440"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i="0" kern="1200" dirty="0" smtClean="0">
              <a:solidFill>
                <a:schemeClr val="tx2"/>
              </a:solidFill>
            </a:rPr>
            <a:t>Practice of charging a very low price for a product with an intent to drive competitors out of business or out of a market</a:t>
          </a:r>
          <a:endParaRPr lang="en-US" sz="2000" i="0" kern="1200" dirty="0">
            <a:solidFill>
              <a:schemeClr val="tx2"/>
            </a:solidFill>
          </a:endParaRPr>
        </a:p>
      </dsp:txBody>
      <dsp:txXfrm>
        <a:off x="0" y="3460266"/>
        <a:ext cx="8290560" cy="1134000"/>
      </dsp:txXfrm>
    </dsp:sp>
    <dsp:sp modelId="{0A758F8A-8959-4B14-A0BA-458836CC1525}">
      <dsp:nvSpPr>
        <dsp:cNvPr id="0" name=""/>
        <dsp:cNvSpPr/>
      </dsp:nvSpPr>
      <dsp:spPr>
        <a:xfrm>
          <a:off x="414528" y="3165065"/>
          <a:ext cx="5803392" cy="590400"/>
        </a:xfrm>
        <a:prstGeom prst="roundRect">
          <a:avLst/>
        </a:prstGeom>
        <a:solidFill>
          <a:srgbClr val="00A8A8"/>
        </a:solidFill>
        <a:ln w="25400" cap="flat" cmpd="sng" algn="ctr">
          <a:solidFill>
            <a:srgbClr val="00A8A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54" tIns="0" rIns="219354" bIns="0" numCol="1" spcCol="1270" anchor="ctr" anchorCtr="0">
          <a:noAutofit/>
        </a:bodyPr>
        <a:lstStyle/>
        <a:p>
          <a:pPr lvl="0" algn="l" defTabSz="889000" rtl="0">
            <a:lnSpc>
              <a:spcPct val="90000"/>
            </a:lnSpc>
            <a:spcBef>
              <a:spcPct val="0"/>
            </a:spcBef>
            <a:spcAft>
              <a:spcPct val="35000"/>
            </a:spcAft>
          </a:pPr>
          <a:r>
            <a:rPr lang="en-US" sz="2000" b="1" kern="1200" dirty="0" smtClean="0"/>
            <a:t>Predatory pricing</a:t>
          </a:r>
          <a:endParaRPr lang="en-US" sz="2000" kern="1200" dirty="0"/>
        </a:p>
      </dsp:txBody>
      <dsp:txXfrm>
        <a:off x="443349" y="3193886"/>
        <a:ext cx="5745750"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62B00-23A8-4A6C-9556-9FEDCA7C765A}">
      <dsp:nvSpPr>
        <dsp:cNvPr id="0" name=""/>
        <dsp:cNvSpPr/>
      </dsp:nvSpPr>
      <dsp:spPr>
        <a:xfrm>
          <a:off x="498221" y="1247"/>
          <a:ext cx="3250181" cy="1950109"/>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Discounts, allowances, and rebates</a:t>
          </a:r>
          <a:endParaRPr lang="en-US" sz="3000" kern="1200" dirty="0"/>
        </a:p>
      </dsp:txBody>
      <dsp:txXfrm>
        <a:off x="498221" y="1247"/>
        <a:ext cx="3250181" cy="1950109"/>
      </dsp:txXfrm>
    </dsp:sp>
    <dsp:sp modelId="{B32E51AD-97C7-4593-A830-0652570A0658}">
      <dsp:nvSpPr>
        <dsp:cNvPr id="0" name=""/>
        <dsp:cNvSpPr/>
      </dsp:nvSpPr>
      <dsp:spPr>
        <a:xfrm>
          <a:off x="4073421" y="1247"/>
          <a:ext cx="3250181" cy="1950109"/>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Value-based pricing</a:t>
          </a:r>
          <a:endParaRPr lang="en-US" sz="3000" kern="1200" dirty="0"/>
        </a:p>
      </dsp:txBody>
      <dsp:txXfrm>
        <a:off x="4073421" y="1247"/>
        <a:ext cx="3250181" cy="1950109"/>
      </dsp:txXfrm>
    </dsp:sp>
    <dsp:sp modelId="{775B5A0F-3900-4051-B501-3AF248B59B59}">
      <dsp:nvSpPr>
        <dsp:cNvPr id="0" name=""/>
        <dsp:cNvSpPr/>
      </dsp:nvSpPr>
      <dsp:spPr>
        <a:xfrm>
          <a:off x="498221" y="2276374"/>
          <a:ext cx="3250181" cy="1950109"/>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Geographic pricing</a:t>
          </a:r>
          <a:endParaRPr lang="en-US" sz="3000" kern="1200" dirty="0"/>
        </a:p>
      </dsp:txBody>
      <dsp:txXfrm>
        <a:off x="498221" y="2276374"/>
        <a:ext cx="3250181" cy="1950109"/>
      </dsp:txXfrm>
    </dsp:sp>
    <dsp:sp modelId="{292C3B8D-8A8C-4478-AC6F-FA0F3C47E72C}">
      <dsp:nvSpPr>
        <dsp:cNvPr id="0" name=""/>
        <dsp:cNvSpPr/>
      </dsp:nvSpPr>
      <dsp:spPr>
        <a:xfrm>
          <a:off x="4073421" y="2276374"/>
          <a:ext cx="3250181" cy="1950109"/>
        </a:xfrm>
        <a:prstGeom prst="rect">
          <a:avLst/>
        </a:prstGeom>
        <a:solidFill>
          <a:srgbClr val="00A8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t>Other pricing strategies</a:t>
          </a:r>
          <a:endParaRPr lang="en-US" sz="3000" kern="1200" dirty="0"/>
        </a:p>
      </dsp:txBody>
      <dsp:txXfrm>
        <a:off x="4073421" y="2276374"/>
        <a:ext cx="3250181" cy="19501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anose="020B0502040204020203" pitchFamily="34" charset="-128"/>
              </a:defRPr>
            </a:lvl1pPr>
          </a:lstStyle>
          <a:p>
            <a:pPr>
              <a:defRPr/>
            </a:pPr>
            <a:endParaRPr lang="en-US" dirty="0"/>
          </a:p>
        </p:txBody>
      </p:sp>
      <p:sp>
        <p:nvSpPr>
          <p:cNvPr id="261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anose="020B0502040204020203" pitchFamily="34" charset="-128"/>
              </a:defRPr>
            </a:lvl1pPr>
          </a:lstStyle>
          <a:p>
            <a:pPr>
              <a:defRPr/>
            </a:pPr>
            <a:r>
              <a:rPr lang="en-US" dirty="0"/>
              <a:t>Chapter 19 Pricing Concepts</a:t>
            </a:r>
          </a:p>
          <a:p>
            <a:pPr>
              <a:defRPr/>
            </a:pPr>
            <a:endParaRPr lang="en-US" dirty="0"/>
          </a:p>
        </p:txBody>
      </p:sp>
      <p:sp>
        <p:nvSpPr>
          <p:cNvPr id="261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anose="020B0502040204020203" pitchFamily="34" charset="-128"/>
              </a:defRPr>
            </a:lvl1pPr>
          </a:lstStyle>
          <a:p>
            <a:pPr>
              <a:defRPr/>
            </a:pPr>
            <a:endParaRPr lang="en-US" dirty="0"/>
          </a:p>
        </p:txBody>
      </p:sp>
      <p:sp>
        <p:nvSpPr>
          <p:cNvPr id="261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502040204020203" pitchFamily="34" charset="-128"/>
              </a:defRPr>
            </a:lvl1pPr>
          </a:lstStyle>
          <a:p>
            <a:pPr>
              <a:defRPr/>
            </a:pPr>
            <a:fld id="{B96C23B9-07CC-423F-A53F-62D3A66D5818}" type="slidenum">
              <a:rPr lang="en-US" altLang="en-US"/>
              <a:pPr>
                <a:defRPr/>
              </a:pPr>
              <a:t>‹#›</a:t>
            </a:fld>
            <a:endParaRPr lang="en-US" altLang="en-US" dirty="0"/>
          </a:p>
        </p:txBody>
      </p:sp>
    </p:spTree>
    <p:extLst>
      <p:ext uri="{BB962C8B-B14F-4D97-AF65-F5344CB8AC3E}">
        <p14:creationId xmlns:p14="http://schemas.microsoft.com/office/powerpoint/2010/main" val="242775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anose="020B0502040204020203" pitchFamily="34" charset="-128"/>
              </a:defRPr>
            </a:lvl1pPr>
          </a:lstStyle>
          <a:p>
            <a:pPr>
              <a:defRPr/>
            </a:pPr>
            <a:endParaRPr lang="en-US" dirty="0"/>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anose="020B0502040204020203" pitchFamily="34" charset="-128"/>
              </a:defRPr>
            </a:lvl1pPr>
          </a:lstStyle>
          <a:p>
            <a:pPr>
              <a:defRPr/>
            </a:pPr>
            <a:r>
              <a:rPr lang="en-US" dirty="0"/>
              <a:t>Chapter 19 Pricing Concepts</a:t>
            </a:r>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anose="020B0502040204020203" pitchFamily="34" charset="-128"/>
              </a:defRPr>
            </a:lvl1pPr>
          </a:lstStyle>
          <a:p>
            <a:pPr>
              <a:defRPr/>
            </a:pPr>
            <a:endParaRPr lang="en-US" dirty="0"/>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502040204020203" pitchFamily="34" charset="-128"/>
              </a:defRPr>
            </a:lvl1pPr>
          </a:lstStyle>
          <a:p>
            <a:pPr>
              <a:defRPr/>
            </a:pPr>
            <a:fld id="{0830B762-EF90-4E88-A5BE-80743891C044}" type="slidenum">
              <a:rPr lang="en-US" altLang="en-US"/>
              <a:pPr>
                <a:defRPr/>
              </a:pPr>
              <a:t>‹#›</a:t>
            </a:fld>
            <a:endParaRPr lang="en-US" altLang="en-US" dirty="0"/>
          </a:p>
        </p:txBody>
      </p:sp>
    </p:spTree>
    <p:extLst>
      <p:ext uri="{BB962C8B-B14F-4D97-AF65-F5344CB8AC3E}">
        <p14:creationId xmlns:p14="http://schemas.microsoft.com/office/powerpoint/2010/main" val="10303669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11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19138271-E8F6-4C02-BD0C-FFBDAC76628A}" type="slidenum">
              <a:rPr lang="en-US" altLang="en-US" sz="1200" smtClean="0">
                <a:latin typeface="Arial" panose="020B0604020202020204" pitchFamily="34" charset="0"/>
              </a:rPr>
              <a:pPr/>
              <a:t>1</a:t>
            </a:fld>
            <a:endParaRPr lang="en-US" altLang="en-US" sz="1200" dirty="0" smtClean="0">
              <a:latin typeface="Arial" panose="020B0604020202020204" pitchFamily="34" charset="0"/>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335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F4A9F41D-C8FB-46A5-9389-880CBC1D5252}" type="slidenum">
              <a:rPr lang="en-US" altLang="en-US" sz="1200" smtClean="0">
                <a:latin typeface="Arial" panose="020B0604020202020204" pitchFamily="34" charset="0"/>
              </a:rPr>
              <a:pPr/>
              <a:t>10</a:t>
            </a:fld>
            <a:endParaRPr lang="en-US" altLang="en-US" sz="1200" dirty="0" smtClean="0">
              <a:latin typeface="Arial" panose="020B0604020202020204" pitchFamily="34"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b="1" dirty="0" smtClean="0">
                <a:latin typeface="Arial" panose="020B0604020202020204" pitchFamily="34" charset="0"/>
              </a:rPr>
              <a:t>Markup pricing </a:t>
            </a:r>
            <a:r>
              <a:rPr lang="en-US" altLang="en-US" dirty="0" smtClean="0">
                <a:latin typeface="Arial" panose="020B0604020202020204" pitchFamily="34" charset="0"/>
              </a:rPr>
              <a:t>is the most popular method to establish a selling price. Instead of using the costs of production to set price, markup pricing uses the costs of buying the product from the producer, plus amounts for profit and expenses. The total determines the selling price.</a:t>
            </a:r>
          </a:p>
          <a:p>
            <a:pPr marL="171450" indent="-171450" eaLnBrk="1" hangingPunct="1">
              <a:buFont typeface="Arial" panose="020B0604020202020204" pitchFamily="34" charset="0"/>
              <a:buChar char="•"/>
            </a:pPr>
            <a:r>
              <a:rPr lang="en-US" altLang="en-US" dirty="0" smtClean="0">
                <a:latin typeface="Arial" panose="020B0604020202020204" pitchFamily="34" charset="0"/>
              </a:rPr>
              <a:t>To use markup based on cost or selling price effectively, the marketing manager must calculate an adequate gross margin</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Margin must provide adequate funds to cover selling expenses and profit</a:t>
            </a:r>
          </a:p>
          <a:p>
            <a:pPr marL="171450" lvl="0" indent="-171450" eaLnBrk="1" hangingPunct="1">
              <a:buFont typeface="Arial" panose="020B0604020202020204" pitchFamily="34" charset="0"/>
              <a:buChar char="•"/>
            </a:pPr>
            <a:r>
              <a:rPr lang="en-US" altLang="en-US" dirty="0" smtClean="0">
                <a:latin typeface="Arial" panose="020B0604020202020204" pitchFamily="34" charset="0"/>
              </a:rPr>
              <a:t>Break-even analysis provides a quick estimate of:</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How much the firm must sell to break even</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How much profit can be earned if a higher sales volume is obtained</a:t>
            </a:r>
          </a:p>
          <a:p>
            <a:pPr marL="171450" lvl="0" indent="-171450" eaLnBrk="1" hangingPunct="1">
              <a:buFont typeface="Arial" panose="020B0604020202020204" pitchFamily="34" charset="0"/>
              <a:buChar char="•"/>
            </a:pPr>
            <a:endParaRPr lang="en-US" altLang="en-US" dirty="0" smtClean="0">
              <a:latin typeface="Arial" panose="020B0604020202020204" pitchFamily="34" charset="0"/>
            </a:endParaRP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287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Following are the other determinants of</a:t>
            </a:r>
            <a:r>
              <a:rPr lang="en-US" baseline="0" dirty="0" smtClean="0"/>
              <a:t> price: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demand for a product and the competitive conditions tend to change as a product moves through its life cycle. This leads to price changes.</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Competition varies during the product life cycle. Although a firm may not have competition at first, the high prices it</a:t>
            </a:r>
            <a:r>
              <a:rPr lang="en-US" altLang="en-US" baseline="0" dirty="0" smtClean="0">
                <a:latin typeface="Arial" panose="020B0604020202020204" pitchFamily="34" charset="0"/>
              </a:rPr>
              <a:t> charges </a:t>
            </a:r>
            <a:r>
              <a:rPr lang="en-US" altLang="en-US" dirty="0" smtClean="0">
                <a:latin typeface="Arial" panose="020B0604020202020204" pitchFamily="34" charset="0"/>
              </a:rPr>
              <a:t>may induce other firms to enter the market</a:t>
            </a:r>
            <a:r>
              <a:rPr lang="en-US" altLang="en-US" baseline="0" dirty="0" smtClean="0">
                <a:latin typeface="Arial" panose="020B0604020202020204" pitchFamily="34" charset="0"/>
              </a:rPr>
              <a:t> and </a:t>
            </a:r>
            <a:r>
              <a:rPr lang="en-US" altLang="en-US" dirty="0" smtClean="0">
                <a:latin typeface="Arial" panose="020B0604020202020204" pitchFamily="34" charset="0"/>
              </a:rPr>
              <a:t>sometimes competition can lead to price wars. </a:t>
            </a:r>
          </a:p>
          <a:p>
            <a:pPr marL="1085850" lvl="2" indent="-171450" eaLnBrk="1" hangingPunct="1">
              <a:buFont typeface="Arial" panose="020B0604020202020204" pitchFamily="34" charset="0"/>
              <a:buChar char="•"/>
            </a:pPr>
            <a:r>
              <a:rPr lang="en-US" altLang="en-US" dirty="0" smtClean="0">
                <a:latin typeface="Arial" panose="020B0604020202020204" pitchFamily="34" charset="0"/>
              </a:rPr>
              <a:t>A competitor’s prices can be countered using price matching. Price matching can also be a tool for building customer loyalty.</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An effective distribution network helps overcome minor flaws in the marketing mix.</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The Internet, </a:t>
            </a:r>
            <a:r>
              <a:rPr lang="en-US" altLang="en-US" b="1" dirty="0" smtClean="0">
                <a:latin typeface="Arial" panose="020B0604020202020204" pitchFamily="34" charset="0"/>
              </a:rPr>
              <a:t>extranets </a:t>
            </a:r>
            <a:r>
              <a:rPr lang="en-US" altLang="en-US" dirty="0" smtClean="0">
                <a:latin typeface="Arial" panose="020B0604020202020204" pitchFamily="34" charset="0"/>
              </a:rPr>
              <a:t>(private electronic networks), and wireless setups</a:t>
            </a:r>
            <a:r>
              <a:rPr lang="en-US" altLang="en-US" baseline="0" dirty="0" smtClean="0">
                <a:latin typeface="Arial" panose="020B0604020202020204" pitchFamily="34" charset="0"/>
              </a:rPr>
              <a:t> allow sellers to collect detailed data about customers, which enable them to tailor products and prices.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t>Pricing is used as a promotional tool to increase consumer interest.</a:t>
            </a:r>
          </a:p>
          <a:p>
            <a:pPr marL="628650" lvl="1" indent="-171450" eaLnBrk="1" hangingPunct="1">
              <a:buFont typeface="Arial" panose="020B0604020202020204" pitchFamily="34" charset="0"/>
              <a:buChar char="•"/>
            </a:pPr>
            <a:r>
              <a:rPr lang="en-US" altLang="en-US" baseline="0" dirty="0" smtClean="0">
                <a:latin typeface="Arial" panose="020B0604020202020204" pitchFamily="34" charset="0"/>
              </a:rPr>
              <a:t>Specific pricing demands from large customers such as department stores may affect the profits of the manufacturers.</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Price promotions of higher priced, higher quality brands and products</a:t>
            </a:r>
            <a:r>
              <a:rPr lang="en-US" altLang="en-US" baseline="0" dirty="0" smtClean="0">
                <a:latin typeface="Arial" panose="020B0604020202020204" pitchFamily="34" charset="0"/>
              </a:rPr>
              <a:t> such as perfumes and fine watches </a:t>
            </a:r>
            <a:r>
              <a:rPr lang="en-US" altLang="en-US" dirty="0" smtClean="0">
                <a:latin typeface="Arial" panose="020B0604020202020204" pitchFamily="34" charset="0"/>
              </a:rPr>
              <a:t>tend to attract more business. </a:t>
            </a:r>
          </a:p>
          <a:p>
            <a:pPr marL="0" indent="0" eaLnBrk="1" hangingPunct="1">
              <a:buFont typeface="Arial" panose="020B0604020202020204" pitchFamily="34" charset="0"/>
              <a:buNone/>
            </a:pPr>
            <a:endParaRPr lang="en-US" altLang="en-US" b="0" dirty="0" smtClean="0">
              <a:latin typeface="Arial" panose="020B0604020202020204" pitchFamily="34" charset="0"/>
            </a:endParaRPr>
          </a:p>
        </p:txBody>
      </p:sp>
      <p:sp>
        <p:nvSpPr>
          <p:cNvPr id="4" name="Date Placeholder 3"/>
          <p:cNvSpPr>
            <a:spLocks noGrp="1"/>
          </p:cNvSpPr>
          <p:nvPr>
            <p:ph type="dt" idx="10"/>
          </p:nvPr>
        </p:nvSpPr>
        <p:spPr/>
        <p:txBody>
          <a:bodyPr/>
          <a:lstStyle/>
          <a:p>
            <a:pPr>
              <a:defRPr/>
            </a:pPr>
            <a:r>
              <a:rPr lang="en-US" dirty="0" smtClean="0"/>
              <a:t>Chapter 19 Pricing Concepts</a:t>
            </a:r>
            <a:endParaRPr lang="en-US" dirty="0"/>
          </a:p>
        </p:txBody>
      </p:sp>
      <p:sp>
        <p:nvSpPr>
          <p:cNvPr id="5" name="Slide Number Placeholder 4"/>
          <p:cNvSpPr>
            <a:spLocks noGrp="1"/>
          </p:cNvSpPr>
          <p:nvPr>
            <p:ph type="sldNum" sz="quarter" idx="11"/>
          </p:nvPr>
        </p:nvSpPr>
        <p:spPr/>
        <p:txBody>
          <a:bodyPr/>
          <a:lstStyle/>
          <a:p>
            <a:pPr>
              <a:defRPr/>
            </a:pPr>
            <a:fld id="{0830B762-EF90-4E88-A5BE-80743891C044}" type="slidenum">
              <a:rPr lang="en-US" altLang="en-US" smtClean="0"/>
              <a:pPr>
                <a:defRPr/>
              </a:pPr>
              <a:t>11</a:t>
            </a:fld>
            <a:endParaRPr lang="en-US" altLang="en-US" dirty="0"/>
          </a:p>
        </p:txBody>
      </p:sp>
    </p:spTree>
    <p:extLst>
      <p:ext uri="{BB962C8B-B14F-4D97-AF65-F5344CB8AC3E}">
        <p14:creationId xmlns:p14="http://schemas.microsoft.com/office/powerpoint/2010/main" val="188781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808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A0215E9B-D6A1-4431-8E47-5B364ECB4CCA}" type="slidenum">
              <a:rPr lang="en-US" altLang="en-US" sz="1200" smtClean="0">
                <a:latin typeface="Arial" panose="020B0604020202020204" pitchFamily="34" charset="0"/>
              </a:rPr>
              <a:pPr/>
              <a:t>12</a:t>
            </a:fld>
            <a:endParaRPr lang="en-US" altLang="en-US" sz="1200" dirty="0" smtClean="0">
              <a:latin typeface="Arial" panose="020B0604020202020204" pitchFamily="34"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7192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B3C62D30-051D-4137-BD41-076B332A04CA}" type="slidenum">
              <a:rPr lang="en-US" altLang="en-US" sz="1200" smtClean="0">
                <a:latin typeface="Arial" panose="020B0604020202020204" pitchFamily="34" charset="0"/>
              </a:rPr>
              <a:pPr/>
              <a:t>13</a:t>
            </a:fld>
            <a:endParaRPr lang="en-US" altLang="en-US" sz="1200" dirty="0" smtClean="0">
              <a:latin typeface="Arial" panose="020B0604020202020204" pitchFamily="34"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The Internet connects sellers and buyers quickly and allows product and price comparison, putting them in a better bargaining position.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dirty="0" smtClean="0">
                <a:latin typeface="Arial" panose="020B0604020202020204" pitchFamily="34" charset="0"/>
              </a:rPr>
              <a:t>Extranets</a:t>
            </a:r>
            <a:r>
              <a:rPr lang="en-US" altLang="en-US" b="1" dirty="0" smtClean="0">
                <a:latin typeface="Arial" panose="020B0604020202020204" pitchFamily="34" charset="0"/>
              </a:rPr>
              <a:t> </a:t>
            </a:r>
            <a:r>
              <a:rPr lang="en-US" altLang="en-US" dirty="0" smtClean="0">
                <a:latin typeface="Arial" panose="020B0604020202020204" pitchFamily="34" charset="0"/>
              </a:rPr>
              <a:t>are private electronic networks that link companies with their suppliers and customers.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latin typeface="Arial" panose="020B0604020202020204" pitchFamily="34" charset="0"/>
              </a:rPr>
              <a:t>The two types of shopping bots are broad-based types and niche-oriented types. The broad-based type searches a wide range of product categories, and the niche-oriented type searches for prices for only one type of product.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smtClean="0">
              <a:latin typeface="Arial" panose="020B0604020202020204" pitchFamily="34" charset="0"/>
            </a:endParaRP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46308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Setting the Right Price</a:t>
            </a:r>
          </a:p>
        </p:txBody>
      </p:sp>
      <p:sp>
        <p:nvSpPr>
          <p:cNvPr id="97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9DF52851-0FDF-40DE-B0C0-CB98F6F508A1}" type="slidenum">
              <a:rPr lang="en-US" altLang="en-US" sz="1200" smtClean="0">
                <a:latin typeface="Arial" panose="020B0604020202020204" pitchFamily="34" charset="0"/>
              </a:rPr>
              <a:pPr/>
              <a:t>15</a:t>
            </a:fld>
            <a:endParaRPr lang="en-US" altLang="en-US" sz="1200" dirty="0" smtClean="0">
              <a:latin typeface="Arial" panose="020B0604020202020204" pitchFamily="34" charset="0"/>
            </a:endParaRPr>
          </a:p>
        </p:txBody>
      </p:sp>
      <p:sp>
        <p:nvSpPr>
          <p:cNvPr id="97284"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b="1" dirty="0" smtClean="0"/>
              <a:t>Price strategy</a:t>
            </a:r>
            <a:r>
              <a:rPr lang="en-US" dirty="0" smtClean="0"/>
              <a:t> is a basic, long-term pricing framework that establishes initial price for a product</a:t>
            </a:r>
            <a:r>
              <a:rPr lang="en-US" baseline="0" dirty="0" smtClean="0"/>
              <a:t> and the </a:t>
            </a:r>
            <a:r>
              <a:rPr lang="en-US" dirty="0" smtClean="0"/>
              <a:t>intended direction for price movements over the product life cycle.</a:t>
            </a:r>
          </a:p>
          <a:p>
            <a:pPr marL="628650" lvl="1" indent="-171450">
              <a:buFont typeface="Arial" panose="020B0604020202020204" pitchFamily="34" charset="0"/>
              <a:buChar char="•"/>
            </a:pPr>
            <a:r>
              <a:rPr lang="en-US" dirty="0" smtClean="0"/>
              <a:t>It sets a competitive price in a specific</a:t>
            </a:r>
            <a:r>
              <a:rPr lang="en-US" baseline="0" dirty="0" smtClean="0"/>
              <a:t> market segment based on a well-defined positioning strategy.</a:t>
            </a:r>
            <a:endParaRPr lang="en-US" dirty="0" smtClean="0"/>
          </a:p>
        </p:txBody>
      </p:sp>
    </p:spTree>
    <p:extLst>
      <p:ext uri="{BB962C8B-B14F-4D97-AF65-F5344CB8AC3E}">
        <p14:creationId xmlns:p14="http://schemas.microsoft.com/office/powerpoint/2010/main" val="138740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Setting the Right Price</a:t>
            </a:r>
          </a:p>
        </p:txBody>
      </p:sp>
      <p:sp>
        <p:nvSpPr>
          <p:cNvPr id="107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605AA60F-00EF-44F8-B873-64B5CEF660A8}" type="slidenum">
              <a:rPr lang="en-US" altLang="en-US" sz="1200" smtClean="0">
                <a:latin typeface="Arial" panose="020B0604020202020204" pitchFamily="34" charset="0"/>
              </a:rPr>
              <a:pPr/>
              <a:t>16</a:t>
            </a:fld>
            <a:endParaRPr lang="en-US" altLang="en-US" sz="1200" dirty="0" smtClean="0">
              <a:latin typeface="Arial" panose="020B0604020202020204" pitchFamily="34" charset="0"/>
            </a:endParaRPr>
          </a:p>
        </p:txBody>
      </p:sp>
      <p:sp>
        <p:nvSpPr>
          <p:cNvPr id="107524"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dirty="0" smtClean="0"/>
          </a:p>
        </p:txBody>
      </p:sp>
    </p:spTree>
    <p:extLst>
      <p:ext uri="{BB962C8B-B14F-4D97-AF65-F5344CB8AC3E}">
        <p14:creationId xmlns:p14="http://schemas.microsoft.com/office/powerpoint/2010/main" val="13820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Setting the Right Price</a:t>
            </a:r>
          </a:p>
        </p:txBody>
      </p:sp>
      <p:sp>
        <p:nvSpPr>
          <p:cNvPr id="109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545E4C15-C9E6-4C61-AEAE-97FBF070012B}" type="slidenum">
              <a:rPr lang="en-US" altLang="en-US" sz="1200" smtClean="0">
                <a:latin typeface="Arial" panose="020B0604020202020204" pitchFamily="34" charset="0"/>
              </a:rPr>
              <a:pPr/>
              <a:t>17</a:t>
            </a:fld>
            <a:endParaRPr lang="en-US" altLang="en-US" sz="1200" dirty="0" smtClean="0">
              <a:latin typeface="Arial" panose="020B0604020202020204" pitchFamily="34"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sz="1000" dirty="0" smtClean="0">
                <a:latin typeface="Arial" panose="020B0604020202020204" pitchFamily="34" charset="0"/>
              </a:rPr>
              <a:t>In over half the states, </a:t>
            </a:r>
            <a:r>
              <a:rPr lang="en-US" altLang="en-US" sz="1000" b="1" dirty="0" smtClean="0">
                <a:latin typeface="Arial" panose="020B0604020202020204" pitchFamily="34" charset="0"/>
              </a:rPr>
              <a:t>unfair trade practice acts </a:t>
            </a:r>
            <a:r>
              <a:rPr lang="en-US" altLang="en-US" sz="1000" dirty="0" smtClean="0">
                <a:latin typeface="Arial" panose="020B0604020202020204" pitchFamily="34" charset="0"/>
              </a:rPr>
              <a:t>put a floor under wholesale and retail prices. Selling below cost is illegal in some states. Wholesalers and retailers must take a certain minimum percentage markup on their combined merchandise cost and transportation cost.  </a:t>
            </a:r>
          </a:p>
          <a:p>
            <a:pPr marL="628650" lvl="1" indent="-171450" eaLnBrk="1" hangingPunct="1">
              <a:buFont typeface="Arial" panose="020B0604020202020204" pitchFamily="34" charset="0"/>
              <a:buChar char="•"/>
            </a:pPr>
            <a:r>
              <a:rPr lang="en-US" altLang="en-US" sz="1000" dirty="0" smtClean="0">
                <a:latin typeface="Arial" panose="020B0604020202020204" pitchFamily="34" charset="0"/>
              </a:rPr>
              <a:t>The most common markup figures are 6 percent at the retail level and 2 percent at the wholesale level. If a specific wholesaler or retailer can provide “conclusive proof” that operating costs are lower than the minimum required figure, lower prices may be allowed.  </a:t>
            </a:r>
          </a:p>
          <a:p>
            <a:pPr marL="628650" lvl="1" indent="-171450" eaLnBrk="1" hangingPunct="1">
              <a:buFont typeface="Arial" panose="020B0604020202020204" pitchFamily="34" charset="0"/>
              <a:buChar char="•"/>
            </a:pPr>
            <a:r>
              <a:rPr lang="en-US" altLang="en-US" sz="1000" dirty="0" smtClean="0">
                <a:latin typeface="Arial" panose="020B0604020202020204" pitchFamily="34" charset="0"/>
              </a:rPr>
              <a:t>The intent of unfair trade practice acts is to protect small firms from retail giants like Walmart and Target, which operate efficiently on razor-thin profit margins. State enforcement of unfair trade practice laws has generally been lax because low prices benefit local consumers.  </a:t>
            </a:r>
          </a:p>
          <a:p>
            <a:pPr marL="171450" indent="-171450" eaLnBrk="1" hangingPunct="1">
              <a:buFont typeface="Arial" panose="020B0604020202020204" pitchFamily="34" charset="0"/>
              <a:buChar char="•"/>
            </a:pPr>
            <a:r>
              <a:rPr lang="en-US" altLang="en-US" sz="1000" b="1" dirty="0" smtClean="0">
                <a:latin typeface="Arial" panose="020B0604020202020204" pitchFamily="34" charset="0"/>
              </a:rPr>
              <a:t>Price fixing </a:t>
            </a:r>
            <a:r>
              <a:rPr lang="en-US" altLang="en-US" sz="1000" dirty="0" smtClean="0">
                <a:latin typeface="Arial" panose="020B0604020202020204" pitchFamily="34" charset="0"/>
              </a:rPr>
              <a:t>and </a:t>
            </a:r>
            <a:r>
              <a:rPr lang="en-US" altLang="en-US" sz="1000" b="1" dirty="0" smtClean="0">
                <a:latin typeface="Arial" panose="020B0604020202020204" pitchFamily="34" charset="0"/>
              </a:rPr>
              <a:t>predatory pricing </a:t>
            </a:r>
            <a:r>
              <a:rPr lang="en-US" altLang="en-US" sz="1000" dirty="0" smtClean="0">
                <a:latin typeface="Arial" panose="020B0604020202020204" pitchFamily="34" charset="0"/>
              </a:rPr>
              <a:t>are illegal under the Sherman Act and the Federal Trade Commission Act. </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endParaRPr>
          </a:p>
          <a:p>
            <a:pPr marL="0" indent="0" eaLnBrk="1" hangingPunct="1">
              <a:buFont typeface="Arial" panose="020B0604020202020204" pitchFamily="34" charset="0"/>
              <a:buNone/>
            </a:pPr>
            <a:r>
              <a:rPr lang="en-US" altLang="en-US" sz="1000" b="0" u="sng" dirty="0" smtClean="0">
                <a:latin typeface="Arial" panose="020B0604020202020204" pitchFamily="34" charset="0"/>
              </a:rPr>
              <a:t>Discussion Question/Team Activity</a:t>
            </a:r>
          </a:p>
          <a:p>
            <a:pPr marL="0" indent="0" eaLnBrk="1" hangingPunct="1">
              <a:buFont typeface="Arial" panose="020B0604020202020204" pitchFamily="34" charset="0"/>
              <a:buNone/>
            </a:pPr>
            <a:r>
              <a:rPr lang="en-US" altLang="en-US" sz="1000" dirty="0" smtClean="0">
                <a:latin typeface="Arial" panose="020B0604020202020204" pitchFamily="34" charset="0"/>
              </a:rPr>
              <a:t>Research examples of cases tried under the Sherman and Federal Trade Commission Acts.</a:t>
            </a:r>
          </a:p>
        </p:txBody>
      </p:sp>
    </p:spTree>
    <p:extLst>
      <p:ext uri="{BB962C8B-B14F-4D97-AF65-F5344CB8AC3E}">
        <p14:creationId xmlns:p14="http://schemas.microsoft.com/office/powerpoint/2010/main" val="334228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Setting the Right Price</a:t>
            </a:r>
          </a:p>
        </p:txBody>
      </p:sp>
      <p:sp>
        <p:nvSpPr>
          <p:cNvPr id="1116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15C07D41-B887-43D1-8C78-AA5E5D60E6AA}" type="slidenum">
              <a:rPr lang="en-US" altLang="en-US" sz="1200" smtClean="0">
                <a:latin typeface="Arial" panose="020B0604020202020204" pitchFamily="34" charset="0"/>
              </a:rPr>
              <a:pPr/>
              <a:t>18</a:t>
            </a:fld>
            <a:endParaRPr lang="en-US" altLang="en-US" sz="1200" dirty="0" smtClean="0">
              <a:latin typeface="Arial" panose="020B0604020202020204" pitchFamily="34"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7947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Setting the Right Price</a:t>
            </a:r>
          </a:p>
        </p:txBody>
      </p:sp>
      <p:sp>
        <p:nvSpPr>
          <p:cNvPr id="119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A6693551-BAA0-48DD-820B-D78AF7B9AD6A}" type="slidenum">
              <a:rPr lang="en-US" altLang="en-US" sz="1200" smtClean="0">
                <a:latin typeface="Arial" panose="020B0604020202020204" pitchFamily="34" charset="0"/>
              </a:rPr>
              <a:pPr/>
              <a:t>19</a:t>
            </a:fld>
            <a:endParaRPr lang="en-US" altLang="en-US" sz="1200" dirty="0" smtClean="0">
              <a:latin typeface="Arial" panose="020B0604020202020204" pitchFamily="34"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The </a:t>
            </a:r>
            <a:r>
              <a:rPr lang="en-US" altLang="en-US" b="1" dirty="0" smtClean="0">
                <a:latin typeface="Arial" panose="020B0604020202020204" pitchFamily="34" charset="0"/>
              </a:rPr>
              <a:t>base price </a:t>
            </a:r>
            <a:r>
              <a:rPr lang="en-US" altLang="en-US" dirty="0" smtClean="0">
                <a:latin typeface="Arial" panose="020B0604020202020204" pitchFamily="34" charset="0"/>
              </a:rPr>
              <a:t>is the general price level at which the company expects to sell a good or service. The general price level is correlated with the pricing policy: above the market, at the market, or below the market. The final step is to fine-tune the base price.</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Fine-tuning techniques include discounts, geographic pricing, and other pricing tactics.  </a:t>
            </a: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51370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Setting the Right Price</a:t>
            </a:r>
          </a:p>
        </p:txBody>
      </p:sp>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375A991B-6F8E-4F82-825F-9E81E1DC6053}" type="slidenum">
              <a:rPr lang="en-US" altLang="en-US" sz="1200" smtClean="0">
                <a:latin typeface="Arial" panose="020B0604020202020204" pitchFamily="34" charset="0"/>
              </a:rPr>
              <a:pPr/>
              <a:t>20</a:t>
            </a:fld>
            <a:endParaRPr lang="en-US" altLang="en-US" sz="1200" dirty="0" smtClean="0">
              <a:latin typeface="Arial" panose="020B0604020202020204" pitchFamily="34" charset="0"/>
            </a:endParaRPr>
          </a:p>
        </p:txBody>
      </p:sp>
      <p:sp>
        <p:nvSpPr>
          <p:cNvPr id="12595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latin typeface="Arial" panose="020B0604020202020204" pitchFamily="34" charset="0"/>
              </a:rPr>
              <a:t>More businesses are adopting </a:t>
            </a:r>
            <a:r>
              <a:rPr lang="en-US" altLang="en-US" b="1" dirty="0" smtClean="0">
                <a:latin typeface="Arial" panose="020B0604020202020204" pitchFamily="34" charset="0"/>
              </a:rPr>
              <a:t>consumer penalties</a:t>
            </a:r>
            <a:r>
              <a:rPr lang="en-US" altLang="en-US" dirty="0" smtClean="0">
                <a:latin typeface="Arial" panose="020B0604020202020204" pitchFamily="34" charset="0"/>
              </a:rPr>
              <a:t>—extra fees paid by consumers for violating the terms of a purchase agreement.  </a:t>
            </a:r>
          </a:p>
          <a:p>
            <a:pPr marL="228600" indent="-228600" eaLnBrk="1" hangingPunct="1"/>
            <a:endParaRPr lang="en-US" altLang="en-US" dirty="0" smtClean="0">
              <a:latin typeface="Arial" panose="020B0604020202020204" pitchFamily="34" charset="0"/>
            </a:endParaRPr>
          </a:p>
          <a:p>
            <a:pPr marL="228600" indent="-228600" eaLnBrk="1" hangingPunct="1"/>
            <a:r>
              <a:rPr lang="en-US" altLang="en-US" b="0" u="sng" dirty="0" smtClean="0">
                <a:latin typeface="Arial" panose="020B0604020202020204" pitchFamily="34" charset="0"/>
              </a:rPr>
              <a:t>Discussion Question/Team Activity</a:t>
            </a:r>
          </a:p>
          <a:p>
            <a:pPr marL="228600" indent="-228600" eaLnBrk="1" hangingPunct="1"/>
            <a:r>
              <a:rPr lang="en-US" altLang="en-US" dirty="0" smtClean="0">
                <a:latin typeface="Arial" panose="020B0604020202020204" pitchFamily="34" charset="0"/>
              </a:rPr>
              <a:t>Have your students brainstorm a list of common consumer penalties in different industries.  </a:t>
            </a:r>
          </a:p>
          <a:p>
            <a:pPr marL="228600" indent="-228600" eaLnBrk="1" hangingPunct="1"/>
            <a:endParaRPr lang="en-US" altLang="en-US" dirty="0" smtClean="0">
              <a:latin typeface="Arial" panose="020B0604020202020204" pitchFamily="34" charset="0"/>
            </a:endParaRPr>
          </a:p>
          <a:p>
            <a:pPr marL="228600" indent="-228600"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3024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13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F3EE407F-E85C-4BBA-82A5-804B1BEB26EC}" type="slidenum">
              <a:rPr lang="en-US" altLang="en-US" sz="1200" smtClean="0">
                <a:latin typeface="Arial" panose="020B0604020202020204" pitchFamily="34" charset="0"/>
              </a:rPr>
              <a:pPr/>
              <a:t>2</a:t>
            </a:fld>
            <a:endParaRPr lang="en-US" altLang="en-US" sz="1200" dirty="0" smtClean="0">
              <a:latin typeface="Arial" panose="020B0604020202020204" pitchFamily="34" charset="0"/>
            </a:endParaRPr>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93901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Chapter 19 Pricing Concepts</a:t>
            </a:r>
            <a:endParaRPr lang="en-US" dirty="0"/>
          </a:p>
        </p:txBody>
      </p:sp>
      <p:sp>
        <p:nvSpPr>
          <p:cNvPr id="5" name="Slide Number Placeholder 4"/>
          <p:cNvSpPr>
            <a:spLocks noGrp="1"/>
          </p:cNvSpPr>
          <p:nvPr>
            <p:ph type="sldNum" sz="quarter" idx="11"/>
          </p:nvPr>
        </p:nvSpPr>
        <p:spPr/>
        <p:txBody>
          <a:bodyPr/>
          <a:lstStyle/>
          <a:p>
            <a:pPr>
              <a:defRPr/>
            </a:pPr>
            <a:fld id="{0830B762-EF90-4E88-A5BE-80743891C044}" type="slidenum">
              <a:rPr lang="en-US" altLang="en-US" smtClean="0"/>
              <a:pPr>
                <a:defRPr/>
              </a:pPr>
              <a:t>24</a:t>
            </a:fld>
            <a:endParaRPr lang="en-US" altLang="en-US" dirty="0"/>
          </a:p>
        </p:txBody>
      </p:sp>
    </p:spTree>
    <p:extLst>
      <p:ext uri="{BB962C8B-B14F-4D97-AF65-F5344CB8AC3E}">
        <p14:creationId xmlns:p14="http://schemas.microsoft.com/office/powerpoint/2010/main" val="908255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15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5C0F8C88-F87A-4948-A647-BBC31E03E949}" type="slidenum">
              <a:rPr lang="en-US" altLang="en-US" sz="1200" smtClean="0">
                <a:latin typeface="Arial" panose="020B0604020202020204" pitchFamily="34" charset="0"/>
              </a:rPr>
              <a:pPr/>
              <a:t>3</a:t>
            </a:fld>
            <a:endParaRPr lang="en-US" altLang="en-US" sz="1200" dirty="0" smtClean="0">
              <a:latin typeface="Arial" panose="020B0604020202020204" pitchFamily="34"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115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23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092E9174-5BF6-46C6-A84F-BDF0D7E03AAE}" type="slidenum">
              <a:rPr lang="en-US" altLang="en-US" sz="1200" smtClean="0">
                <a:latin typeface="Arial" panose="020B0604020202020204" pitchFamily="34" charset="0"/>
              </a:rPr>
              <a:pPr/>
              <a:t>4</a:t>
            </a:fld>
            <a:endParaRPr lang="en-US" altLang="en-US" sz="1200" dirty="0" smtClean="0">
              <a:latin typeface="Arial" panose="020B0604020202020204" pitchFamily="34" charset="0"/>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dirty="0" smtClean="0"/>
              <a:t>Price</a:t>
            </a:r>
            <a:r>
              <a:rPr lang="en-US" dirty="0" smtClean="0"/>
              <a:t> means one thing to the consumer and another to the seller. To the consumer, the price is the cost of something; to the seller, price is the source of profits.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Marketing mangers find the task of setting prices a challenge.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Price plays two roles in the evaluation</a:t>
            </a:r>
            <a:r>
              <a:rPr lang="en-US" baseline="0" dirty="0" smtClean="0"/>
              <a:t> of product alternatives: as a measure of sacrifice and as an information cue.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Sacrifice</a:t>
            </a:r>
            <a:r>
              <a:rPr lang="en-US" baseline="0" dirty="0" smtClean="0"/>
              <a:t> can be money used to get a good or service or the time lost while waiting to acquire the good or service.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Higher price can convey higher product quality and the prominence and status of the purchaser.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latin typeface="Arial" panose="020B0604020202020204" pitchFamily="34" charset="0"/>
              </a:rPr>
              <a:t>Consumers are interested in obtaining a reasonable price, which means a perceived reasonable value at the time of the transaction. </a:t>
            </a:r>
            <a:r>
              <a:rPr lang="en-US" baseline="0" dirty="0" smtClean="0"/>
              <a:t>  </a:t>
            </a:r>
          </a:p>
          <a:p>
            <a:pPr marL="171450" indent="-171450" eaLnBrk="1" hangingPunct="1">
              <a:buFont typeface="Arial" panose="020B0604020202020204" pitchFamily="34" charset="0"/>
              <a:buChar char="•"/>
            </a:pPr>
            <a:r>
              <a:rPr lang="en-US" altLang="en-US" dirty="0" smtClean="0">
                <a:latin typeface="Arial" panose="020B0604020202020204" pitchFamily="34" charset="0"/>
              </a:rPr>
              <a:t>Prices are the key to revenues, which in turn are the key to profits for an organization.  </a:t>
            </a:r>
          </a:p>
          <a:p>
            <a:pPr marL="171450" indent="-171450" eaLnBrk="1" hangingPunct="1">
              <a:buFont typeface="Arial" panose="020B0604020202020204" pitchFamily="34" charset="0"/>
              <a:buChar char="•"/>
            </a:pPr>
            <a:r>
              <a:rPr lang="en-US" altLang="en-US" b="1" dirty="0" smtClean="0">
                <a:latin typeface="Arial" panose="020B0604020202020204" pitchFamily="34" charset="0"/>
              </a:rPr>
              <a:t>Revenue</a:t>
            </a:r>
            <a:r>
              <a:rPr lang="en-US" altLang="en-US" dirty="0" smtClean="0">
                <a:latin typeface="Arial" panose="020B0604020202020204" pitchFamily="34" charset="0"/>
              </a:rPr>
              <a:t> is what pays for every activity of the company. What’s left over is </a:t>
            </a:r>
            <a:r>
              <a:rPr lang="en-US" altLang="en-US" b="1" dirty="0" smtClean="0">
                <a:latin typeface="Arial" panose="020B0604020202020204" pitchFamily="34" charset="0"/>
              </a:rPr>
              <a:t>profit</a:t>
            </a:r>
            <a:r>
              <a:rPr lang="en-US" altLang="en-US" dirty="0" smtClean="0">
                <a:latin typeface="Arial" panose="020B0604020202020204" pitchFamily="34" charset="0"/>
              </a:rPr>
              <a:t>. The price is set to earn a profit for the company.  </a:t>
            </a: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smtClean="0"/>
          </a:p>
        </p:txBody>
      </p:sp>
    </p:spTree>
    <p:extLst>
      <p:ext uri="{BB962C8B-B14F-4D97-AF65-F5344CB8AC3E}">
        <p14:creationId xmlns:p14="http://schemas.microsoft.com/office/powerpoint/2010/main" val="22016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29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8746D3F6-9CCA-442D-8332-1D46B3BFFE5A}" type="slidenum">
              <a:rPr lang="en-US" altLang="en-US" sz="1200" smtClean="0">
                <a:latin typeface="Arial" panose="020B0604020202020204" pitchFamily="34" charset="0"/>
              </a:rPr>
              <a:pPr/>
              <a:t>5</a:t>
            </a:fld>
            <a:endParaRPr lang="en-US" altLang="en-US" sz="1200" dirty="0" smtClean="0">
              <a:latin typeface="Arial" panose="020B0604020202020204" pitchFamily="34"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412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A8BDCF4E-22A3-4DDC-AB39-C6ED5700302B}" type="slidenum">
              <a:rPr lang="en-US" altLang="en-US" sz="1200" smtClean="0">
                <a:latin typeface="Arial" panose="020B0604020202020204" pitchFamily="34" charset="0"/>
              </a:rPr>
              <a:pPr/>
              <a:t>6</a:t>
            </a:fld>
            <a:endParaRPr lang="en-US" altLang="en-US" sz="1200" dirty="0" smtClean="0">
              <a:latin typeface="Arial" panose="020B0604020202020204" pitchFamily="34"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After pricing goals are established, specific prices are set.  </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Pricing</a:t>
            </a:r>
            <a:r>
              <a:rPr lang="en-US" altLang="en-US" baseline="0" dirty="0" smtClean="0">
                <a:latin typeface="Arial" panose="020B0604020202020204" pitchFamily="34" charset="0"/>
              </a:rPr>
              <a:t> </a:t>
            </a:r>
            <a:r>
              <a:rPr lang="en-US" altLang="en-US" dirty="0" smtClean="0">
                <a:latin typeface="Arial" panose="020B0604020202020204" pitchFamily="34" charset="0"/>
              </a:rPr>
              <a:t>depends on the demand for a good or service and the cost to the seller for that good or service.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dirty="0" smtClean="0">
                <a:latin typeface="Arial" panose="020B0604020202020204" pitchFamily="34" charset="0"/>
              </a:rPr>
              <a:t>Demand </a:t>
            </a:r>
            <a:r>
              <a:rPr lang="en-US" altLang="en-US" dirty="0" smtClean="0">
                <a:latin typeface="Arial" panose="020B0604020202020204" pitchFamily="34" charset="0"/>
              </a:rPr>
              <a:t>is the </a:t>
            </a:r>
            <a:r>
              <a:rPr lang="en-US" dirty="0" smtClean="0"/>
              <a:t>quantity of a product that will be sold in the market at various prices for a specified period.</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dirty="0" smtClean="0"/>
              <a:t>Supply</a:t>
            </a:r>
            <a:r>
              <a:rPr lang="en-US" dirty="0" smtClean="0"/>
              <a:t> is the quantity of a product that will be offered to the market by a supplier at various prices for a specified period.</a:t>
            </a:r>
          </a:p>
          <a:p>
            <a:pPr marL="228600" indent="-228600" eaLnBrk="1" hangingPunct="1">
              <a:buFont typeface="Arial" panose="020B0604020202020204" pitchFamily="34" charset="0"/>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2606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50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5518A518-0A53-4109-8A48-654A8B6674AB}" type="slidenum">
              <a:rPr lang="en-US" altLang="en-US" sz="1200" smtClean="0">
                <a:latin typeface="Arial" panose="020B0604020202020204" pitchFamily="34" charset="0"/>
              </a:rPr>
              <a:pPr/>
              <a:t>7</a:t>
            </a:fld>
            <a:endParaRPr lang="en-US" altLang="en-US" sz="1200" dirty="0" smtClean="0">
              <a:latin typeface="Arial" panose="020B0604020202020204" pitchFamily="34" charset="0"/>
            </a:endParaRPr>
          </a:p>
        </p:txBody>
      </p:sp>
      <p:sp>
        <p:nvSpPr>
          <p:cNvPr id="50180"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defRPr/>
            </a:pPr>
            <a:endParaRPr lang="en-US" dirty="0" smtClean="0"/>
          </a:p>
          <a:p>
            <a:pPr marL="228600" indent="-228600" eaLnBrk="1" hangingPunct="1">
              <a:defRPr/>
            </a:pPr>
            <a:endParaRPr lang="en-US" dirty="0" smtClean="0"/>
          </a:p>
          <a:p>
            <a:pPr marL="228600" indent="-228600" eaLnBrk="1" hangingPunct="1">
              <a:defRPr/>
            </a:pPr>
            <a:endParaRPr lang="en-US" dirty="0" smtClean="0"/>
          </a:p>
        </p:txBody>
      </p:sp>
    </p:spTree>
    <p:extLst>
      <p:ext uri="{BB962C8B-B14F-4D97-AF65-F5344CB8AC3E}">
        <p14:creationId xmlns:p14="http://schemas.microsoft.com/office/powerpoint/2010/main" val="12241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r>
              <a:rPr lang="en-US" altLang="en-US" sz="1200" dirty="0" smtClean="0">
                <a:latin typeface="Arial" panose="020B0604020202020204" pitchFamily="34" charset="0"/>
              </a:rPr>
              <a:t>Chapter 19 Pricing Concepts</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Eras Bold ITC" panose="020B0907030504020204" pitchFamily="34" charset="0"/>
                <a:ea typeface="ＭＳ Ｐゴシック" panose="020B0600070205080204" pitchFamily="34" charset="-128"/>
              </a:defRPr>
            </a:lvl1pPr>
            <a:lvl2pPr marL="742950" indent="-285750">
              <a:defRPr sz="2800">
                <a:solidFill>
                  <a:schemeClr val="tx1"/>
                </a:solidFill>
                <a:latin typeface="Eras Bold ITC" panose="020B0907030504020204" pitchFamily="34" charset="0"/>
                <a:ea typeface="ＭＳ Ｐゴシック" panose="020B0600070205080204" pitchFamily="34" charset="-128"/>
              </a:defRPr>
            </a:lvl2pPr>
            <a:lvl3pPr marL="1143000" indent="-228600">
              <a:defRPr sz="2800">
                <a:solidFill>
                  <a:schemeClr val="tx1"/>
                </a:solidFill>
                <a:latin typeface="Eras Bold ITC" panose="020B0907030504020204" pitchFamily="34" charset="0"/>
                <a:ea typeface="ＭＳ Ｐゴシック" panose="020B0600070205080204" pitchFamily="34" charset="-128"/>
              </a:defRPr>
            </a:lvl3pPr>
            <a:lvl4pPr marL="1600200" indent="-228600">
              <a:defRPr sz="2800">
                <a:solidFill>
                  <a:schemeClr val="tx1"/>
                </a:solidFill>
                <a:latin typeface="Eras Bold ITC" panose="020B0907030504020204" pitchFamily="34" charset="0"/>
                <a:ea typeface="ＭＳ Ｐゴシック" panose="020B0600070205080204" pitchFamily="34" charset="-128"/>
              </a:defRPr>
            </a:lvl4pPr>
            <a:lvl5pPr marL="2057400" indent="-228600">
              <a:defRPr sz="2800">
                <a:solidFill>
                  <a:schemeClr val="tx1"/>
                </a:solidFill>
                <a:latin typeface="Eras Bold ITC" panose="020B0907030504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Eras Bold ITC" panose="020B0907030504020204" pitchFamily="34" charset="0"/>
                <a:ea typeface="ＭＳ Ｐゴシック" panose="020B0600070205080204" pitchFamily="34" charset="-128"/>
              </a:defRPr>
            </a:lvl9pPr>
          </a:lstStyle>
          <a:p>
            <a:fld id="{F22C98B9-9B58-4B3C-8556-6BCA1FAC2F79}" type="slidenum">
              <a:rPr lang="en-US" altLang="en-US" sz="1200" smtClean="0">
                <a:latin typeface="Arial" panose="020B0604020202020204" pitchFamily="34" charset="0"/>
              </a:rPr>
              <a:pPr/>
              <a:t>8</a:t>
            </a:fld>
            <a:endParaRPr lang="en-US" altLang="en-US" sz="1200" dirty="0" smtClean="0">
              <a:latin typeface="Arial" panose="020B0604020202020204" pitchFamily="34"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More and more companies are turning to </a:t>
            </a:r>
            <a:r>
              <a:rPr lang="en-US" altLang="en-US" b="1" dirty="0" smtClean="0">
                <a:latin typeface="Arial" panose="020B0604020202020204" pitchFamily="34" charset="0"/>
              </a:rPr>
              <a:t>dynamic pricing </a:t>
            </a:r>
            <a:r>
              <a:rPr lang="en-US" altLang="en-US" dirty="0" smtClean="0">
                <a:latin typeface="Arial" panose="020B0604020202020204" pitchFamily="34" charset="0"/>
              </a:rPr>
              <a:t>to help adjust prices.</a:t>
            </a:r>
          </a:p>
          <a:p>
            <a:pPr marL="171450" indent="-171450" eaLnBrk="1" hangingPunct="1">
              <a:buFont typeface="Arial" panose="020B0604020202020204" pitchFamily="34" charset="0"/>
              <a:buChar char="•"/>
            </a:pPr>
            <a:r>
              <a:rPr lang="en-US" altLang="en-US" dirty="0" smtClean="0">
                <a:latin typeface="Arial" panose="020B0604020202020204" pitchFamily="34" charset="0"/>
              </a:rPr>
              <a:t>Yield</a:t>
            </a:r>
            <a:r>
              <a:rPr lang="en-US" altLang="en-US" baseline="0" dirty="0" smtClean="0">
                <a:latin typeface="Arial" panose="020B0604020202020204" pitchFamily="34" charset="0"/>
              </a:rPr>
              <a:t> management systems (YMS) were developed in the airline industry to profitably fill unused capacity. </a:t>
            </a:r>
            <a:r>
              <a:rPr lang="en-US" altLang="en-US" dirty="0" smtClean="0">
                <a:latin typeface="Arial" panose="020B0604020202020204" pitchFamily="34" charset="0"/>
              </a:rPr>
              <a:t>YMS has spread beyond the service industries and is being used by companies to set prices based on a number of variables.  </a:t>
            </a:r>
          </a:p>
          <a:p>
            <a:pPr marL="628650" lvl="1" indent="-171450" eaLnBrk="1" hangingPunct="1">
              <a:buFont typeface="Arial" panose="020B0604020202020204" pitchFamily="34" charset="0"/>
              <a:buChar char="•"/>
            </a:pPr>
            <a:endParaRPr lang="en-US" altLang="en-US" dirty="0" smtClean="0">
              <a:latin typeface="Arial" panose="020B0604020202020204" pitchFamily="34" charset="0"/>
            </a:endParaRPr>
          </a:p>
          <a:p>
            <a:pPr marL="228600" indent="-228600" eaLnBrk="1" hangingPunct="1">
              <a:buFontTx/>
              <a:buAutoNum type="arabicPeriod"/>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66965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smtClean="0">
                <a:latin typeface="Arial" panose="020B0604020202020204" pitchFamily="34" charset="0"/>
              </a:rPr>
              <a:t>Sometimes the importance of demand is ignored when prices are decided largely or solely on the basis of costs.</a:t>
            </a:r>
          </a:p>
          <a:p>
            <a:pPr marL="628650" lvl="1" indent="-171450" eaLnBrk="1" hangingPunct="1">
              <a:buFont typeface="Arial" panose="020B0604020202020204" pitchFamily="34" charset="0"/>
              <a:buChar char="•"/>
            </a:pPr>
            <a:r>
              <a:rPr lang="en-US" altLang="en-US" dirty="0" smtClean="0">
                <a:latin typeface="Arial" panose="020B0604020202020204" pitchFamily="34" charset="0"/>
              </a:rPr>
              <a:t>Prices set on the basis of cost may be too high for the target market, and if prices are set too low, the firm will earn a lower return than it should.  </a:t>
            </a:r>
          </a:p>
          <a:p>
            <a:pPr marL="171450" indent="-171450" eaLnBrk="1" hangingPunct="1">
              <a:buFont typeface="Arial" panose="020B0604020202020204" pitchFamily="34" charset="0"/>
              <a:buChar char="•"/>
            </a:pPr>
            <a:r>
              <a:rPr lang="en-US" altLang="en-US" b="1" dirty="0" smtClean="0">
                <a:latin typeface="Arial" panose="020B0604020202020204" pitchFamily="34" charset="0"/>
              </a:rPr>
              <a:t>Variable </a:t>
            </a:r>
            <a:r>
              <a:rPr lang="en-US" altLang="en-US" dirty="0" smtClean="0">
                <a:latin typeface="Arial" panose="020B0604020202020204" pitchFamily="34" charset="0"/>
              </a:rPr>
              <a:t>and </a:t>
            </a:r>
            <a:r>
              <a:rPr lang="en-US" altLang="en-US" b="1" dirty="0" smtClean="0">
                <a:latin typeface="Arial" panose="020B0604020202020204" pitchFamily="34" charset="0"/>
              </a:rPr>
              <a:t>fixed costs </a:t>
            </a:r>
            <a:r>
              <a:rPr lang="en-US" altLang="en-US" dirty="0" smtClean="0">
                <a:latin typeface="Arial" panose="020B0604020202020204" pitchFamily="34" charset="0"/>
              </a:rPr>
              <a:t>are important aspects of price determination.  </a:t>
            </a:r>
          </a:p>
          <a:p>
            <a:pPr marL="171450" indent="-171450" eaLnBrk="1" hangingPunct="1">
              <a:buFont typeface="Arial" panose="020B0604020202020204" pitchFamily="34" charset="0"/>
              <a:buChar char="•"/>
            </a:pPr>
            <a:endParaRPr lang="en-US" altLang="en-US" dirty="0" smtClean="0">
              <a:latin typeface="Arial" panose="020B0604020202020204" pitchFamily="34" charset="0"/>
            </a:endParaRP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r>
              <a:rPr lang="en-US" dirty="0" smtClean="0"/>
              <a:t>Chapter 19 Pricing Concepts</a:t>
            </a:r>
            <a:endParaRPr lang="en-US" dirty="0"/>
          </a:p>
        </p:txBody>
      </p:sp>
      <p:sp>
        <p:nvSpPr>
          <p:cNvPr id="5" name="Slide Number Placeholder 4"/>
          <p:cNvSpPr>
            <a:spLocks noGrp="1"/>
          </p:cNvSpPr>
          <p:nvPr>
            <p:ph type="sldNum" sz="quarter" idx="11"/>
          </p:nvPr>
        </p:nvSpPr>
        <p:spPr/>
        <p:txBody>
          <a:bodyPr/>
          <a:lstStyle/>
          <a:p>
            <a:pPr>
              <a:defRPr/>
            </a:pPr>
            <a:fld id="{0830B762-EF90-4E88-A5BE-80743891C044}" type="slidenum">
              <a:rPr lang="en-US" altLang="en-US" smtClean="0"/>
              <a:pPr>
                <a:defRPr/>
              </a:pPr>
              <a:t>9</a:t>
            </a:fld>
            <a:endParaRPr lang="en-US" altLang="en-US" dirty="0"/>
          </a:p>
        </p:txBody>
      </p:sp>
    </p:spTree>
    <p:extLst>
      <p:ext uri="{BB962C8B-B14F-4D97-AF65-F5344CB8AC3E}">
        <p14:creationId xmlns:p14="http://schemas.microsoft.com/office/powerpoint/2010/main" val="583903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6278"/>
            <a:ext cx="9144000" cy="1287462"/>
          </a:xfrm>
          <a:prstGeom prst="rect">
            <a:avLst/>
          </a:prstGeom>
          <a:solidFill>
            <a:srgbClr val="00A8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5" name="Straight Connector 4"/>
          <p:cNvCxnSpPr/>
          <p:nvPr userDrawn="1"/>
        </p:nvCxnSpPr>
        <p:spPr>
          <a:xfrm>
            <a:off x="4832350" y="2987675"/>
            <a:ext cx="4311650" cy="0"/>
          </a:xfrm>
          <a:prstGeom prst="line">
            <a:avLst/>
          </a:prstGeom>
          <a:ln w="38100" cmpd="sng">
            <a:solidFill>
              <a:srgbClr val="00A8A8"/>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10"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6" y="0"/>
            <a:ext cx="5235115" cy="6858000"/>
          </a:xfrm>
          <a:prstGeom prst="rect">
            <a:avLst/>
          </a:prstGeom>
        </p:spPr>
      </p:pic>
      <p:sp>
        <p:nvSpPr>
          <p:cNvPr id="11" name="TextBox 10"/>
          <p:cNvSpPr txBox="1">
            <a:spLocks noChangeArrowheads="1"/>
          </p:cNvSpPr>
          <p:nvPr userDrawn="1"/>
        </p:nvSpPr>
        <p:spPr bwMode="auto">
          <a:xfrm>
            <a:off x="5508625" y="3165475"/>
            <a:ext cx="32051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anose="020B0604020202020204" pitchFamily="34" charset="0"/>
              </a:rPr>
              <a:t>Pricing Concepts</a:t>
            </a:r>
          </a:p>
        </p:txBody>
      </p:sp>
      <p:sp>
        <p:nvSpPr>
          <p:cNvPr id="12" name="TextBox 11"/>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19</a:t>
            </a:r>
          </a:p>
        </p:txBody>
      </p:sp>
      <p:sp>
        <p:nvSpPr>
          <p:cNvPr id="13" name="Footer Placeholder 1"/>
          <p:cNvSpPr>
            <a:spLocks noGrp="1"/>
          </p:cNvSpPr>
          <p:nvPr>
            <p:ph type="ftr" sz="quarter" idx="10"/>
          </p:nvPr>
        </p:nvSpPr>
        <p:spPr>
          <a:xfrm>
            <a:off x="5247855" y="6188075"/>
            <a:ext cx="3896145" cy="674688"/>
          </a:xfrm>
          <a:prstGeom prst="rect">
            <a:avLst/>
          </a:prstGeom>
        </p:spPr>
        <p:txBody>
          <a:bodyPr anchor="b"/>
          <a:lstStyle>
            <a:lvl1pPr algn="ctr">
              <a:defRPr sz="1000" kern="700" spc="50" dirty="0" smtClean="0">
                <a:solidFill>
                  <a:schemeClr val="tx2"/>
                </a:solidFill>
                <a:latin typeface="Arial Narrow"/>
                <a:cs typeface="Arial Narrow"/>
              </a:defRPr>
            </a:lvl1pPr>
          </a:lstStyle>
          <a:p>
            <a:pPr>
              <a:defRPr/>
            </a:pPr>
            <a:r>
              <a:rPr lang="en-IN" dirty="0"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p14="http://schemas.microsoft.com/office/powerpoint/2010/main" val="35180963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A5ACB70-A65C-48F5-B194-F53CD1D3E56E}"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p:cNvSpPr>
            <a:spLocks noGrp="1"/>
          </p:cNvSpPr>
          <p:nvPr>
            <p:ph type="dt" sz="half" idx="13"/>
          </p:nvPr>
        </p:nvSpPr>
        <p:spPr/>
        <p:txBody>
          <a:bodyPr/>
          <a:lstStyle>
            <a:lvl1pPr>
              <a:defRPr/>
            </a:lvl1pPr>
          </a:lstStyle>
          <a:p>
            <a:pPr>
              <a:defRPr/>
            </a:pPr>
            <a:endParaRPr lang="en-US" dirty="0"/>
          </a:p>
        </p:txBody>
      </p:sp>
      <p:sp>
        <p:nvSpPr>
          <p:cNvPr id="1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7"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6190293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45B27852-DB08-4D92-A16D-AB6573A16CBC}"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9"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2"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8857326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7EA3D7-8158-4F93-97A6-B2AE7A1B6EE0}" type="slidenum">
              <a:rPr lang="en-US" altLang="en-US"/>
              <a:pPr>
                <a:defRPr/>
              </a:pPr>
              <a:t>‹#›</a:t>
            </a:fld>
            <a:endParaRPr lang="en-US" altLang="en-US" dirty="0"/>
          </a:p>
        </p:txBody>
      </p:sp>
    </p:spTree>
    <p:extLst>
      <p:ext uri="{BB962C8B-B14F-4D97-AF65-F5344CB8AC3E}">
        <p14:creationId xmlns:p14="http://schemas.microsoft.com/office/powerpoint/2010/main" val="13344023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2557878-B47C-4565-8F8C-B23F1089E7FF}" type="slidenum">
              <a:rPr lang="en-US" altLang="en-US"/>
              <a:pPr>
                <a:defRPr/>
              </a:pPr>
              <a:t>‹#›</a:t>
            </a:fld>
            <a:endParaRPr lang="en-US" altLang="en-US" dirty="0"/>
          </a:p>
        </p:txBody>
      </p:sp>
    </p:spTree>
    <p:extLst>
      <p:ext uri="{BB962C8B-B14F-4D97-AF65-F5344CB8AC3E}">
        <p14:creationId xmlns:p14="http://schemas.microsoft.com/office/powerpoint/2010/main" val="1151919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525E71E-CF85-4AB9-803A-60A1B60B5463}" type="slidenum">
              <a:rPr lang="en-US" altLang="en-US"/>
              <a:pPr>
                <a:defRPr/>
              </a:pPr>
              <a:t>‹#›</a:t>
            </a:fld>
            <a:endParaRPr lang="en-US" altLang="en-US" dirty="0"/>
          </a:p>
        </p:txBody>
      </p:sp>
    </p:spTree>
    <p:extLst>
      <p:ext uri="{BB962C8B-B14F-4D97-AF65-F5344CB8AC3E}">
        <p14:creationId xmlns:p14="http://schemas.microsoft.com/office/powerpoint/2010/main" val="166171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68FF1B-3351-4274-B89A-3447F19AC3D9}" type="slidenum">
              <a:rPr lang="en-US" altLang="en-US"/>
              <a:pPr>
                <a:defRPr/>
              </a:pPr>
              <a:t>‹#›</a:t>
            </a:fld>
            <a:endParaRPr lang="en-US" altLang="en-US" dirty="0"/>
          </a:p>
        </p:txBody>
      </p:sp>
    </p:spTree>
    <p:extLst>
      <p:ext uri="{BB962C8B-B14F-4D97-AF65-F5344CB8AC3E}">
        <p14:creationId xmlns:p14="http://schemas.microsoft.com/office/powerpoint/2010/main" val="2274386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495B98B-039D-4039-B530-BDE4833B5FDD}" type="slidenum">
              <a:rPr lang="en-US" altLang="en-US"/>
              <a:pPr>
                <a:defRPr/>
              </a:pPr>
              <a:t>‹#›</a:t>
            </a:fld>
            <a:endParaRPr lang="en-US" altLang="en-US" dirty="0"/>
          </a:p>
        </p:txBody>
      </p:sp>
    </p:spTree>
    <p:extLst>
      <p:ext uri="{BB962C8B-B14F-4D97-AF65-F5344CB8AC3E}">
        <p14:creationId xmlns:p14="http://schemas.microsoft.com/office/powerpoint/2010/main" val="176867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F373E-4163-4F1D-9E4B-82E9372564A3}" type="slidenum">
              <a:rPr lang="en-US" altLang="en-US"/>
              <a:pPr>
                <a:defRPr/>
              </a:pPr>
              <a:t>‹#›</a:t>
            </a:fld>
            <a:endParaRPr lang="en-US" altLang="en-US" dirty="0"/>
          </a:p>
        </p:txBody>
      </p:sp>
    </p:spTree>
    <p:extLst>
      <p:ext uri="{BB962C8B-B14F-4D97-AF65-F5344CB8AC3E}">
        <p14:creationId xmlns:p14="http://schemas.microsoft.com/office/powerpoint/2010/main" val="2174543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11F627-2C75-426D-9C26-5919D4EE8960}" type="slidenum">
              <a:rPr lang="en-US" altLang="en-US"/>
              <a:pPr>
                <a:defRPr/>
              </a:pPr>
              <a:t>‹#›</a:t>
            </a:fld>
            <a:endParaRPr lang="en-US" altLang="en-US" dirty="0"/>
          </a:p>
        </p:txBody>
      </p:sp>
    </p:spTree>
    <p:extLst>
      <p:ext uri="{BB962C8B-B14F-4D97-AF65-F5344CB8AC3E}">
        <p14:creationId xmlns:p14="http://schemas.microsoft.com/office/powerpoint/2010/main" val="45270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BD4DCD-9061-43B4-8994-7C6AAF0CD02A}" type="slidenum">
              <a:rPr lang="en-US" altLang="en-US"/>
              <a:pPr>
                <a:defRPr/>
              </a:pPr>
              <a:t>‹#›</a:t>
            </a:fld>
            <a:endParaRPr lang="en-US" altLang="en-US" dirty="0"/>
          </a:p>
        </p:txBody>
      </p:sp>
    </p:spTree>
    <p:extLst>
      <p:ext uri="{BB962C8B-B14F-4D97-AF65-F5344CB8AC3E}">
        <p14:creationId xmlns:p14="http://schemas.microsoft.com/office/powerpoint/2010/main" val="249580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FBAC6537-9152-4E42-B422-D8061E2EDD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Chord 5"/>
          <p:cNvSpPr/>
          <p:nvPr userDrawn="1"/>
        </p:nvSpPr>
        <p:spPr>
          <a:xfrm rot="13320000">
            <a:off x="-465138" y="155575"/>
            <a:ext cx="987426" cy="987425"/>
          </a:xfrm>
          <a:prstGeom prst="chord">
            <a:avLst>
              <a:gd name="adj1" fmla="val 2700000"/>
              <a:gd name="adj2" fmla="val 13872841"/>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85331C74-702C-42FF-8EFD-DAE0061ED7FB}" type="slidenum">
              <a:rPr lang="en-US" altLang="en-US"/>
              <a:pPr>
                <a:defRPr/>
              </a:pPr>
              <a:t>‹#›</a:t>
            </a:fld>
            <a:endParaRPr lang="en-US" altLang="en-US" dirty="0"/>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0"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0220364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D3A3E1-3C12-4944-9AAD-0942E65678C9}" type="slidenum">
              <a:rPr lang="en-US" altLang="en-US"/>
              <a:pPr>
                <a:defRPr/>
              </a:pPr>
              <a:t>‹#›</a:t>
            </a:fld>
            <a:endParaRPr lang="en-US" altLang="en-US" dirty="0"/>
          </a:p>
        </p:txBody>
      </p:sp>
    </p:spTree>
    <p:extLst>
      <p:ext uri="{BB962C8B-B14F-4D97-AF65-F5344CB8AC3E}">
        <p14:creationId xmlns:p14="http://schemas.microsoft.com/office/powerpoint/2010/main" val="394390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14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21F07-EF09-4FC1-A7E7-487354197F3B}" type="datetimeFigureOut">
              <a:rPr lang="en-US"/>
              <a:pPr>
                <a:defRPr/>
              </a:pPr>
              <a:t>1/9/2017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875076A-AAE3-4F60-A2F7-0502995F3E2C}" type="slidenum">
              <a:rPr lang="en-US" altLang="en-US"/>
              <a:pPr>
                <a:defRPr/>
              </a:pPr>
              <a:t>‹#›</a:t>
            </a:fld>
            <a:endParaRPr lang="en-US" altLang="en-US" dirty="0"/>
          </a:p>
        </p:txBody>
      </p:sp>
    </p:spTree>
    <p:extLst>
      <p:ext uri="{BB962C8B-B14F-4D97-AF65-F5344CB8AC3E}">
        <p14:creationId xmlns:p14="http://schemas.microsoft.com/office/powerpoint/2010/main" val="244500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4696F84A-C350-4044-995F-07BE2077DFD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25A7F329-1F49-4790-A562-7D9AAB859498}" type="slidenum">
              <a:rPr lang="en-US" altLang="en-US"/>
              <a:pPr>
                <a:defRPr/>
              </a:pPr>
              <a:t>‹#›</a:t>
            </a:fld>
            <a:endParaRPr lang="en-US" altLang="en-US" dirty="0"/>
          </a:p>
        </p:txBody>
      </p:sp>
    </p:spTree>
    <p:extLst>
      <p:ext uri="{BB962C8B-B14F-4D97-AF65-F5344CB8AC3E}">
        <p14:creationId xmlns:p14="http://schemas.microsoft.com/office/powerpoint/2010/main" val="3227405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557562B-4CFB-4B74-B15C-E433DFA0C05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tx2"/>
                </a:solidFill>
                <a:latin typeface="Franklin Gothic Medium" pitchFamily="34" charset="0"/>
              </a:rPr>
              <a:t>Table</a:t>
            </a:r>
            <a:endParaRPr lang="en-US" altLang="en-US" sz="3200" b="1" i="1" dirty="0" smtClean="0">
              <a:solidFill>
                <a:schemeClr val="tx2"/>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20EFE57C-9ED4-478D-9ADA-47384429B790}" type="slidenum">
              <a:rPr lang="en-US" altLang="en-US"/>
              <a:pPr>
                <a:defRPr/>
              </a:pPr>
              <a:t>‹#›</a:t>
            </a:fld>
            <a:endParaRPr lang="en-US" altLang="en-US" dirty="0"/>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0"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067226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B87B94A-6286-418F-B37E-767BE565F5C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tx2"/>
                </a:solidFill>
                <a:latin typeface="Franklin Gothic Medium" pitchFamily="34" charset="0"/>
              </a:rPr>
              <a:t>Figure</a:t>
            </a:r>
            <a:endParaRPr lang="en-US" altLang="en-US" sz="3200" b="1" i="1" dirty="0" smtClean="0">
              <a:solidFill>
                <a:schemeClr val="tx2"/>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7E7D215-DCDF-4062-9105-FDD1BC85D906}" type="slidenum">
              <a:rPr lang="en-US" altLang="en-US"/>
              <a:pPr>
                <a:defRPr/>
              </a:pPr>
              <a:t>‹#›</a:t>
            </a:fld>
            <a:endParaRPr lang="en-US" altLang="en-US" dirty="0"/>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0"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303965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F97D61E1-E613-46C4-8B23-57C3199495A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Exhibit</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53012" y="367604"/>
            <a:ext cx="7536700" cy="983201"/>
          </a:xfrm>
        </p:spPr>
        <p:txBody>
          <a:bodyPr anchor="t">
            <a:normAutofit/>
          </a:bodyPr>
          <a:lstStyle>
            <a:lvl1pPr marL="1280160" indent="-1280160" algn="l">
              <a:defRPr sz="3200" b="1">
                <a:solidFill>
                  <a:schemeClr val="bg1"/>
                </a:solidFill>
                <a:latin typeface="Franklin Gothic Medium"/>
                <a:cs typeface="Franklin Gothic Medium"/>
              </a:defRPr>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1"/>
          </p:nvPr>
        </p:nvSpPr>
        <p:spPr/>
        <p:txBody>
          <a:bodyPr/>
          <a:lstStyle>
            <a:lvl1pPr>
              <a:defRPr/>
            </a:lvl1pPr>
          </a:lstStyle>
          <a:p>
            <a:pPr>
              <a:defRPr/>
            </a:pPr>
            <a:fld id="{6731E313-20B4-4DEF-95E1-F5260648453B}" type="slidenum">
              <a:rPr lang="en-US" altLang="en-US"/>
              <a:pPr>
                <a:defRPr/>
              </a:pPr>
              <a:t>‹#›</a:t>
            </a:fld>
            <a:endParaRPr lang="en-US" altLang="en-US" dirty="0"/>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1"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636490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1C5202C-561E-4060-BADE-C8B00206C55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5228110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A7BB607-2C9C-4939-AB2C-54D91E522EC1}"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9" name="TextBox 8"/>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5"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7296425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4BDCD74-D174-4AD3-A819-ABCA210BDDA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p:cNvSpPr>
            <a:spLocks noGrp="1"/>
          </p:cNvSpPr>
          <p:nvPr>
            <p:ph type="dt" sz="half" idx="10"/>
          </p:nvPr>
        </p:nvSpPr>
        <p:spPr/>
        <p:txBody>
          <a:bodyPr/>
          <a:lstStyle>
            <a:lvl1pPr>
              <a:defRPr/>
            </a:lvl1pPr>
          </a:lstStyle>
          <a:p>
            <a:pPr>
              <a:defRPr/>
            </a:pPr>
            <a:endParaRPr lang="en-US" dirty="0"/>
          </a:p>
        </p:txBody>
      </p:sp>
      <p:sp>
        <p:nvSpPr>
          <p:cNvPr id="15"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CH19</a:t>
            </a:r>
            <a:endParaRPr lang="en-US" sz="1000" b="1" dirty="0">
              <a:solidFill>
                <a:srgbClr val="000000"/>
              </a:solidFill>
            </a:endParaRPr>
          </a:p>
        </p:txBody>
      </p:sp>
      <p:sp>
        <p:nvSpPr>
          <p:cNvPr id="1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IN"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695988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defRPr>
            </a:lvl1pPr>
          </a:lstStyle>
          <a:p>
            <a:pPr>
              <a:defRPr/>
            </a:pPr>
            <a:fld id="{AC855362-25D0-4A9D-87D5-D4D75840323F}" type="slidenum">
              <a:rPr lang="en-US" altLang="en-US"/>
              <a:pPr>
                <a:defRPr/>
              </a:pPr>
              <a:t>‹#›</a:t>
            </a:fld>
            <a:endParaRPr lang="en-US" altLang="en-US" dirty="0"/>
          </a:p>
        </p:txBody>
      </p:sp>
    </p:spTree>
    <p:extLst>
      <p:ext uri="{BB962C8B-B14F-4D97-AF65-F5344CB8AC3E}">
        <p14:creationId xmlns:p14="http://schemas.microsoft.com/office/powerpoint/2010/main" val="387842286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2"/>
          </a:solidFill>
          <a:latin typeface="+mj-lt"/>
          <a:ea typeface="+mj-ea"/>
          <a:cs typeface="+mj-cs"/>
        </a:defRPr>
      </a:lvl1pPr>
      <a:lvl2pPr algn="ctr" defTabSz="457200" rtl="0" eaLnBrk="0" fontAlgn="base" hangingPunct="0">
        <a:spcBef>
          <a:spcPct val="0"/>
        </a:spcBef>
        <a:spcAft>
          <a:spcPct val="0"/>
        </a:spcAft>
        <a:defRPr sz="4400">
          <a:solidFill>
            <a:schemeClr val="tx2"/>
          </a:solidFill>
          <a:latin typeface="Calibri" pitchFamily="34" charset="0"/>
        </a:defRPr>
      </a:lvl2pPr>
      <a:lvl3pPr algn="ctr" defTabSz="457200" rtl="0" eaLnBrk="0" fontAlgn="base" hangingPunct="0">
        <a:spcBef>
          <a:spcPct val="0"/>
        </a:spcBef>
        <a:spcAft>
          <a:spcPct val="0"/>
        </a:spcAft>
        <a:defRPr sz="4400">
          <a:solidFill>
            <a:schemeClr val="tx2"/>
          </a:solidFill>
          <a:latin typeface="Calibri" pitchFamily="34" charset="0"/>
        </a:defRPr>
      </a:lvl3pPr>
      <a:lvl4pPr algn="ctr" defTabSz="457200" rtl="0" eaLnBrk="0" fontAlgn="base" hangingPunct="0">
        <a:spcBef>
          <a:spcPct val="0"/>
        </a:spcBef>
        <a:spcAft>
          <a:spcPct val="0"/>
        </a:spcAft>
        <a:defRPr sz="4400">
          <a:solidFill>
            <a:schemeClr val="tx2"/>
          </a:solidFill>
          <a:latin typeface="Calibri" pitchFamily="34" charset="0"/>
        </a:defRPr>
      </a:lvl4pPr>
      <a:lvl5pPr algn="ctr" defTabSz="457200" rtl="0" eaLnBrk="0" fontAlgn="base" hangingPunct="0">
        <a:spcBef>
          <a:spcPct val="0"/>
        </a:spcBef>
        <a:spcAft>
          <a:spcPct val="0"/>
        </a:spcAft>
        <a:defRPr sz="4400">
          <a:solidFill>
            <a:schemeClr val="tx2"/>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Chapter 19 - Pricing Concepts</a:t>
            </a:r>
            <a:endParaRPr lang="en-US" dirty="0"/>
          </a:p>
        </p:txBody>
      </p:sp>
      <p:sp>
        <p:nvSpPr>
          <p:cNvPr id="5" name="Footer Placeholder 1"/>
          <p:cNvSpPr>
            <a:spLocks noGrp="1"/>
          </p:cNvSpPr>
          <p:nvPr>
            <p:ph type="ftr" sz="quarter" idx="10"/>
          </p:nvPr>
        </p:nvSpPr>
        <p:spPr>
          <a:xfrm>
            <a:off x="5247855" y="6188075"/>
            <a:ext cx="3896145" cy="674688"/>
          </a:xfrm>
        </p:spPr>
        <p:txBody>
          <a:bodyPr anchor="b"/>
          <a:lstStyle>
            <a:lvl1pPr algn="ctr">
              <a:defRPr sz="1000" kern="700" spc="50" dirty="0" smtClean="0">
                <a:solidFill>
                  <a:schemeClr val="tx2"/>
                </a:solidFill>
                <a:latin typeface="Arial Narrow"/>
                <a:cs typeface="Arial Narrow"/>
              </a:defRPr>
            </a:lvl1pPr>
          </a:lstStyle>
          <a:p>
            <a:pPr>
              <a:defRPr/>
            </a:pPr>
            <a:r>
              <a:rPr lang="en-IN" dirty="0" smtClean="0"/>
              <a:t>Copyright ©2017 Cengage Learning. All Rights Reserved. May not be scanned, copied or duplicated, or posted to a publicly accessible website, in whole or in part.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Markup Pricing </a:t>
            </a:r>
            <a:r>
              <a:rPr lang="en-US" dirty="0"/>
              <a:t>and Break-Even Analysis</a:t>
            </a:r>
          </a:p>
        </p:txBody>
      </p:sp>
      <p:sp>
        <p:nvSpPr>
          <p:cNvPr id="7" name="Content Placeholder 6"/>
          <p:cNvSpPr>
            <a:spLocks noGrp="1"/>
          </p:cNvSpPr>
          <p:nvPr>
            <p:ph idx="1"/>
          </p:nvPr>
        </p:nvSpPr>
        <p:spPr/>
        <p:txBody>
          <a:bodyPr/>
          <a:lstStyle/>
          <a:p>
            <a:r>
              <a:rPr lang="en-US" b="1" dirty="0" smtClean="0"/>
              <a:t>Markup pricing</a:t>
            </a:r>
          </a:p>
          <a:p>
            <a:pPr lvl="1"/>
            <a:r>
              <a:rPr lang="en-US" dirty="0" smtClean="0"/>
              <a:t>Cost of buying the product from the producer, plus amounts for profit and for expenses not otherwise accounted for</a:t>
            </a:r>
          </a:p>
          <a:p>
            <a:r>
              <a:rPr lang="en-US" b="1" dirty="0" smtClean="0"/>
              <a:t>Break-even analysis</a:t>
            </a:r>
          </a:p>
          <a:p>
            <a:pPr lvl="1"/>
            <a:r>
              <a:rPr lang="en-US" dirty="0"/>
              <a:t>Determines what sales volume must be reached before total revenue equals total costs</a:t>
            </a:r>
          </a:p>
          <a:p>
            <a:pPr lvl="1"/>
            <a:endParaRPr lang="en-US" dirty="0" smtClean="0"/>
          </a:p>
          <a:p>
            <a:endParaRPr lang="en-US" dirty="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5</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Determinants of Price </a:t>
            </a:r>
            <a:endParaRPr lang="en-US" dirty="0"/>
          </a:p>
        </p:txBody>
      </p:sp>
      <p:graphicFrame>
        <p:nvGraphicFramePr>
          <p:cNvPr id="4" name="Content Placeholder 3" descr="The slide contains seven rectangular boxes placed in three rows. The first row contains three boxes that are labeled stages in the product life cycle; competition, price matching, and customer loyalty; and distribution strategy. The second row contains three boxes that are labeled impact of the Internet and extranets, promotion strategy, and demands of large customers. The third row contains one box that is labeled relationship of price to quality." title="Other Determinants of Price"/>
          <p:cNvGraphicFramePr>
            <a:graphicFrameLocks noGrp="1"/>
          </p:cNvGraphicFramePr>
          <p:nvPr>
            <p:ph idx="1"/>
            <p:extLst>
              <p:ext uri="{D42A27DB-BD31-4B8C-83A1-F6EECF244321}">
                <p14:modId xmlns:p14="http://schemas.microsoft.com/office/powerpoint/2010/main" val="2969936290"/>
              </p:ext>
            </p:extLst>
          </p:nvPr>
        </p:nvGraphicFramePr>
        <p:xfrm>
          <a:off x="452612" y="1532988"/>
          <a:ext cx="8290560" cy="47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a:t>
            </a:r>
            <a:r>
              <a:rPr lang="en-IN" altLang="en-US" sz="2000" dirty="0">
                <a:solidFill>
                  <a:schemeClr val="tx2"/>
                </a:solidFill>
                <a:latin typeface="Franklin Gothic Medium"/>
                <a:ea typeface="+mj-ea"/>
                <a:cs typeface="Franklin Gothic Medium"/>
              </a:rPr>
              <a:t>6</a:t>
            </a:r>
          </a:p>
        </p:txBody>
      </p:sp>
    </p:spTree>
    <p:extLst>
      <p:ext uri="{BB962C8B-B14F-4D97-AF65-F5344CB8AC3E}">
        <p14:creationId xmlns:p14="http://schemas.microsoft.com/office/powerpoint/2010/main" val="18312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E27C6DAF-5CDD-45E5-924F-A03650FBE52B}"/>
                                            </p:graphicEl>
                                          </p:spTgt>
                                        </p:tgtEl>
                                        <p:attrNameLst>
                                          <p:attrName>style.visibility</p:attrName>
                                        </p:attrNameLst>
                                      </p:cBhvr>
                                      <p:to>
                                        <p:strVal val="visible"/>
                                      </p:to>
                                    </p:set>
                                    <p:animEffect transition="in" filter="wipe(left)">
                                      <p:cBhvr>
                                        <p:cTn id="7" dur="500"/>
                                        <p:tgtEl>
                                          <p:spTgt spid="4">
                                            <p:graphicEl>
                                              <a:dgm id="{E27C6DAF-5CDD-45E5-924F-A03650FBE52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4E5F8781-D043-4D0D-A6F5-AD28AE3DBE72}"/>
                                            </p:graphicEl>
                                          </p:spTgt>
                                        </p:tgtEl>
                                        <p:attrNameLst>
                                          <p:attrName>style.visibility</p:attrName>
                                        </p:attrNameLst>
                                      </p:cBhvr>
                                      <p:to>
                                        <p:strVal val="visible"/>
                                      </p:to>
                                    </p:set>
                                    <p:animEffect transition="in" filter="wipe(left)">
                                      <p:cBhvr>
                                        <p:cTn id="12" dur="500"/>
                                        <p:tgtEl>
                                          <p:spTgt spid="4">
                                            <p:graphicEl>
                                              <a:dgm id="{4E5F8781-D043-4D0D-A6F5-AD28AE3DBE7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DFA32677-C73E-4BF5-B1DA-AEDE978F530B}"/>
                                            </p:graphicEl>
                                          </p:spTgt>
                                        </p:tgtEl>
                                        <p:attrNameLst>
                                          <p:attrName>style.visibility</p:attrName>
                                        </p:attrNameLst>
                                      </p:cBhvr>
                                      <p:to>
                                        <p:strVal val="visible"/>
                                      </p:to>
                                    </p:set>
                                    <p:animEffect transition="in" filter="wipe(left)">
                                      <p:cBhvr>
                                        <p:cTn id="17" dur="500"/>
                                        <p:tgtEl>
                                          <p:spTgt spid="4">
                                            <p:graphicEl>
                                              <a:dgm id="{DFA32677-C73E-4BF5-B1DA-AEDE978F530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08866A2F-8107-461E-86D2-8669F16808DE}"/>
                                            </p:graphicEl>
                                          </p:spTgt>
                                        </p:tgtEl>
                                        <p:attrNameLst>
                                          <p:attrName>style.visibility</p:attrName>
                                        </p:attrNameLst>
                                      </p:cBhvr>
                                      <p:to>
                                        <p:strVal val="visible"/>
                                      </p:to>
                                    </p:set>
                                    <p:animEffect transition="in" filter="wipe(left)">
                                      <p:cBhvr>
                                        <p:cTn id="22" dur="500"/>
                                        <p:tgtEl>
                                          <p:spTgt spid="4">
                                            <p:graphicEl>
                                              <a:dgm id="{08866A2F-8107-461E-86D2-8669F16808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dgm id="{674A8030-4F85-4377-97C3-D8F0A1ABDE12}"/>
                                            </p:graphicEl>
                                          </p:spTgt>
                                        </p:tgtEl>
                                        <p:attrNameLst>
                                          <p:attrName>style.visibility</p:attrName>
                                        </p:attrNameLst>
                                      </p:cBhvr>
                                      <p:to>
                                        <p:strVal val="visible"/>
                                      </p:to>
                                    </p:set>
                                    <p:animEffect transition="in" filter="wipe(left)">
                                      <p:cBhvr>
                                        <p:cTn id="27" dur="500"/>
                                        <p:tgtEl>
                                          <p:spTgt spid="4">
                                            <p:graphicEl>
                                              <a:dgm id="{674A8030-4F85-4377-97C3-D8F0A1ABDE1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108B388A-C091-4044-B588-64757B3A00C9}"/>
                                            </p:graphicEl>
                                          </p:spTgt>
                                        </p:tgtEl>
                                        <p:attrNameLst>
                                          <p:attrName>style.visibility</p:attrName>
                                        </p:attrNameLst>
                                      </p:cBhvr>
                                      <p:to>
                                        <p:strVal val="visible"/>
                                      </p:to>
                                    </p:set>
                                    <p:animEffect transition="in" filter="wipe(left)">
                                      <p:cBhvr>
                                        <p:cTn id="32" dur="500"/>
                                        <p:tgtEl>
                                          <p:spTgt spid="4">
                                            <p:graphicEl>
                                              <a:dgm id="{108B388A-C091-4044-B588-64757B3A00C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dgm id="{D7D53838-FB77-4F12-84D4-4DC8D3D1C87B}"/>
                                            </p:graphicEl>
                                          </p:spTgt>
                                        </p:tgtEl>
                                        <p:attrNameLst>
                                          <p:attrName>style.visibility</p:attrName>
                                        </p:attrNameLst>
                                      </p:cBhvr>
                                      <p:to>
                                        <p:strVal val="visible"/>
                                      </p:to>
                                    </p:set>
                                    <p:animEffect transition="in" filter="wipe(left)">
                                      <p:cBhvr>
                                        <p:cTn id="37" dur="500"/>
                                        <p:tgtEl>
                                          <p:spTgt spid="4">
                                            <p:graphicEl>
                                              <a:dgm id="{D7D53838-FB77-4F12-84D4-4DC8D3D1C8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Distribution Strategies</a:t>
            </a:r>
          </a:p>
        </p:txBody>
      </p:sp>
      <p:sp>
        <p:nvSpPr>
          <p:cNvPr id="6" name="Content Placeholder 5"/>
          <p:cNvSpPr>
            <a:spLocks noGrp="1"/>
          </p:cNvSpPr>
          <p:nvPr>
            <p:ph idx="1"/>
          </p:nvPr>
        </p:nvSpPr>
        <p:spPr/>
        <p:txBody>
          <a:bodyPr/>
          <a:lstStyle/>
          <a:p>
            <a:r>
              <a:rPr lang="en-US" dirty="0" smtClean="0"/>
              <a:t>Adequate distribution for a new product can be attained by: </a:t>
            </a:r>
          </a:p>
          <a:p>
            <a:pPr lvl="1"/>
            <a:r>
              <a:rPr lang="en-US" dirty="0" smtClean="0"/>
              <a:t>Offering a larger-than-usual profit margin to distributors</a:t>
            </a:r>
          </a:p>
          <a:p>
            <a:pPr lvl="1"/>
            <a:r>
              <a:rPr lang="en-US" dirty="0" smtClean="0"/>
              <a:t>Giving distributors a large trade allowance to help:</a:t>
            </a:r>
          </a:p>
          <a:p>
            <a:pPr lvl="2"/>
            <a:r>
              <a:rPr lang="en-US" dirty="0" smtClean="0"/>
              <a:t>Offset the costs of promotion</a:t>
            </a:r>
          </a:p>
          <a:p>
            <a:pPr lvl="2"/>
            <a:r>
              <a:rPr lang="en-US" dirty="0" smtClean="0"/>
              <a:t>Stimulate demand at the retail level</a:t>
            </a:r>
            <a:endParaRPr lang="en-US" dirty="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a:t>
            </a:r>
            <a:r>
              <a:rPr lang="en-IN" altLang="en-US" sz="2000" dirty="0">
                <a:solidFill>
                  <a:schemeClr val="tx2"/>
                </a:solidFill>
                <a:latin typeface="Franklin Gothic Medium"/>
                <a:ea typeface="+mj-ea"/>
                <a:cs typeface="Franklin Gothic Medium"/>
              </a:rPr>
              <a:t>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Impact of the Internet and Extranets</a:t>
            </a:r>
          </a:p>
        </p:txBody>
      </p:sp>
      <p:sp>
        <p:nvSpPr>
          <p:cNvPr id="5" name="Content Placeholder 4"/>
          <p:cNvSpPr>
            <a:spLocks noGrp="1"/>
          </p:cNvSpPr>
          <p:nvPr>
            <p:ph idx="1"/>
          </p:nvPr>
        </p:nvSpPr>
        <p:spPr/>
        <p:txBody>
          <a:bodyPr/>
          <a:lstStyle/>
          <a:p>
            <a:r>
              <a:rPr lang="en-US" dirty="0" smtClean="0"/>
              <a:t>Using shopping bots</a:t>
            </a:r>
          </a:p>
          <a:p>
            <a:pPr lvl="1"/>
            <a:r>
              <a:rPr lang="en-US" dirty="0" smtClean="0"/>
              <a:t>Shopping </a:t>
            </a:r>
            <a:r>
              <a:rPr lang="en-US" dirty="0"/>
              <a:t>bots </a:t>
            </a:r>
            <a:r>
              <a:rPr lang="en-US" dirty="0" smtClean="0"/>
              <a:t>- Searches </a:t>
            </a:r>
            <a:r>
              <a:rPr lang="en-US" dirty="0"/>
              <a:t>the web for the best prices for a particular item that one wishes to purchase</a:t>
            </a:r>
          </a:p>
          <a:p>
            <a:pPr lvl="2"/>
            <a:r>
              <a:rPr lang="en-US" dirty="0" smtClean="0"/>
              <a:t>Give pricing power to the consumer</a:t>
            </a:r>
          </a:p>
          <a:p>
            <a:r>
              <a:rPr lang="en-US" dirty="0" smtClean="0"/>
              <a:t>Internet auctions</a:t>
            </a:r>
          </a:p>
          <a:p>
            <a:pPr lvl="1"/>
            <a:r>
              <a:rPr lang="en-US" dirty="0" smtClean="0"/>
              <a:t>Business-to-business auctions may be the dominant form in the future </a:t>
            </a:r>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a:t>
            </a:r>
            <a:r>
              <a:rPr lang="en-IN" altLang="en-US" sz="2000" dirty="0">
                <a:solidFill>
                  <a:schemeClr val="tx2"/>
                </a:solidFill>
                <a:latin typeface="Franklin Gothic Medium"/>
                <a:ea typeface="+mj-ea"/>
                <a:cs typeface="Franklin Gothic Medium"/>
              </a:rPr>
              <a:t>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19.3	</a:t>
            </a:r>
            <a:r>
              <a:rPr lang="en-US" dirty="0" smtClean="0">
                <a:solidFill>
                  <a:schemeClr val="tx2"/>
                </a:solidFill>
              </a:rPr>
              <a:t>Steps in Setting the Right Price on a Product</a:t>
            </a:r>
            <a:endParaRPr lang="en-US" dirty="0">
              <a:solidFill>
                <a:schemeClr val="tx2"/>
              </a:solidFill>
            </a:endParaRPr>
          </a:p>
        </p:txBody>
      </p:sp>
      <p:sp>
        <p:nvSpPr>
          <p:cNvPr id="3" name="TextBox 2"/>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7</a:t>
            </a:r>
            <a:endParaRPr lang="en-IN" altLang="en-US" sz="2000" dirty="0">
              <a:solidFill>
                <a:schemeClr val="tx2"/>
              </a:solidFill>
              <a:latin typeface="Franklin Gothic Medium"/>
              <a:ea typeface="+mj-ea"/>
              <a:cs typeface="Franklin Gothic Medium"/>
            </a:endParaRPr>
          </a:p>
        </p:txBody>
      </p:sp>
      <p:pic>
        <p:nvPicPr>
          <p:cNvPr id="5" name="Picture 4" descr="This exhibit illustrates the steps in setting the right price on a product in the form of a vertical flowchart. It contains four rectangular boxes and an oval. Starting from the top, the first box is labeled establish pricing goals. An arrow from this box points to the second box labeled estimate demand, costs, and profits. An arrow from the second box points to the third box labeled choose a price strategy to help determine a base price. An arrow from the third box points to the fourth box labeled fine-tune the base price with pricing tactics. An arrow from the fourth box points to the oval labeled results lead to the right price. " title="Exhibit 19.3 - Steps in Setting the Right Price on a Produ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829" y="1350805"/>
            <a:ext cx="3526343" cy="5073474"/>
          </a:xfrm>
          <a:prstGeom prst="rect">
            <a:avLst/>
          </a:prstGeom>
        </p:spPr>
      </p:pic>
    </p:spTree>
    <p:extLst>
      <p:ext uri="{BB962C8B-B14F-4D97-AF65-F5344CB8AC3E}">
        <p14:creationId xmlns:p14="http://schemas.microsoft.com/office/powerpoint/2010/main" val="3720199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Strategy - Approaches</a:t>
            </a:r>
            <a:endParaRPr lang="en-US" dirty="0"/>
          </a:p>
        </p:txBody>
      </p:sp>
      <p:graphicFrame>
        <p:nvGraphicFramePr>
          <p:cNvPr id="3" name="Content Placeholder 2" descr="The slide contains three rectangular boxes placed in two rows. The first row contains two boxes that are labeled price skimming and penetration pricing. The second row contains one box that is labeled status quo pricing." title="Price Strategy - Approaches"/>
          <p:cNvGraphicFramePr>
            <a:graphicFrameLocks noGrp="1"/>
          </p:cNvGraphicFramePr>
          <p:nvPr>
            <p:ph idx="1"/>
            <p:extLst>
              <p:ext uri="{D42A27DB-BD31-4B8C-83A1-F6EECF244321}">
                <p14:modId xmlns:p14="http://schemas.microsoft.com/office/powerpoint/2010/main" val="1586075976"/>
              </p:ext>
            </p:extLst>
          </p:nvPr>
        </p:nvGraphicFramePr>
        <p:xfrm>
          <a:off x="1155946" y="1917036"/>
          <a:ext cx="6927350" cy="3935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7</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C249D4CC-10E5-4E9D-BB3E-2441A6899668}"/>
                                            </p:graphicEl>
                                          </p:spTgt>
                                        </p:tgtEl>
                                        <p:attrNameLst>
                                          <p:attrName>style.visibility</p:attrName>
                                        </p:attrNameLst>
                                      </p:cBhvr>
                                      <p:to>
                                        <p:strVal val="visible"/>
                                      </p:to>
                                    </p:set>
                                    <p:animEffect transition="in" filter="wipe(left)">
                                      <p:cBhvr>
                                        <p:cTn id="7" dur="500"/>
                                        <p:tgtEl>
                                          <p:spTgt spid="3">
                                            <p:graphicEl>
                                              <a:dgm id="{C249D4CC-10E5-4E9D-BB3E-2441A689966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0E949566-62F8-4F62-9346-75D90188B2A2}"/>
                                            </p:graphicEl>
                                          </p:spTgt>
                                        </p:tgtEl>
                                        <p:attrNameLst>
                                          <p:attrName>style.visibility</p:attrName>
                                        </p:attrNameLst>
                                      </p:cBhvr>
                                      <p:to>
                                        <p:strVal val="visible"/>
                                      </p:to>
                                    </p:set>
                                    <p:animEffect transition="in" filter="wipe(left)">
                                      <p:cBhvr>
                                        <p:cTn id="12" dur="500"/>
                                        <p:tgtEl>
                                          <p:spTgt spid="3">
                                            <p:graphicEl>
                                              <a:dgm id="{0E949566-62F8-4F62-9346-75D90188B2A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68511439-E3EF-4B90-A9FB-282979349EA5}"/>
                                            </p:graphicEl>
                                          </p:spTgt>
                                        </p:tgtEl>
                                        <p:attrNameLst>
                                          <p:attrName>style.visibility</p:attrName>
                                        </p:attrNameLst>
                                      </p:cBhvr>
                                      <p:to>
                                        <p:strVal val="visible"/>
                                      </p:to>
                                    </p:set>
                                    <p:animEffect transition="in" filter="wipe(left)">
                                      <p:cBhvr>
                                        <p:cTn id="17" dur="500"/>
                                        <p:tgtEl>
                                          <p:spTgt spid="3">
                                            <p:graphicEl>
                                              <a:dgm id="{68511439-E3EF-4B90-A9FB-282979349E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hangingPunct="1">
              <a:defRPr/>
            </a:pPr>
            <a:r>
              <a:rPr lang="en-US" dirty="0" smtClean="0"/>
              <a:t>Illegal Pricing Strategies</a:t>
            </a:r>
            <a:endParaRPr lang="en-US" sz="2000" b="0" dirty="0" smtClean="0"/>
          </a:p>
        </p:txBody>
      </p:sp>
      <p:graphicFrame>
        <p:nvGraphicFramePr>
          <p:cNvPr id="4" name="Content Placeholder 3" descr="The slide contains four rectangular boxes placed in two rows. The first row contains two boxes that are labeled unfair trade practices and price fixing. The second row contains two boxes that are labeled price discrimination and predatory pricing." title="Illegal Pricing Strategies"/>
          <p:cNvGraphicFramePr>
            <a:graphicFrameLocks noGrp="1"/>
          </p:cNvGraphicFramePr>
          <p:nvPr>
            <p:ph idx="1"/>
            <p:extLst>
              <p:ext uri="{D42A27DB-BD31-4B8C-83A1-F6EECF244321}">
                <p14:modId xmlns:p14="http://schemas.microsoft.com/office/powerpoint/2010/main" val="3511194274"/>
              </p:ext>
            </p:extLst>
          </p:nvPr>
        </p:nvGraphicFramePr>
        <p:xfrm>
          <a:off x="1229098" y="1898749"/>
          <a:ext cx="6822932" cy="3496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8</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47664469-D3A2-4445-99D0-311AC7DFC904}"/>
                                            </p:graphicEl>
                                          </p:spTgt>
                                        </p:tgtEl>
                                        <p:attrNameLst>
                                          <p:attrName>style.visibility</p:attrName>
                                        </p:attrNameLst>
                                      </p:cBhvr>
                                      <p:to>
                                        <p:strVal val="visible"/>
                                      </p:to>
                                    </p:set>
                                    <p:animEffect transition="in" filter="wipe(left)">
                                      <p:cBhvr>
                                        <p:cTn id="7" dur="500"/>
                                        <p:tgtEl>
                                          <p:spTgt spid="4">
                                            <p:graphicEl>
                                              <a:dgm id="{47664469-D3A2-4445-99D0-311AC7DFC90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AC596802-858A-4E44-ABE6-84C492024C37}"/>
                                            </p:graphicEl>
                                          </p:spTgt>
                                        </p:tgtEl>
                                        <p:attrNameLst>
                                          <p:attrName>style.visibility</p:attrName>
                                        </p:attrNameLst>
                                      </p:cBhvr>
                                      <p:to>
                                        <p:strVal val="visible"/>
                                      </p:to>
                                    </p:set>
                                    <p:animEffect transition="in" filter="wipe(left)">
                                      <p:cBhvr>
                                        <p:cTn id="12" dur="500"/>
                                        <p:tgtEl>
                                          <p:spTgt spid="4">
                                            <p:graphicEl>
                                              <a:dgm id="{AC596802-858A-4E44-ABE6-84C492024C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dgm id="{34F6D32E-313E-4FEE-8CC7-AD07E90687AC}"/>
                                            </p:graphicEl>
                                          </p:spTgt>
                                        </p:tgtEl>
                                        <p:attrNameLst>
                                          <p:attrName>style.visibility</p:attrName>
                                        </p:attrNameLst>
                                      </p:cBhvr>
                                      <p:to>
                                        <p:strVal val="visible"/>
                                      </p:to>
                                    </p:set>
                                    <p:animEffect transition="in" filter="wipe(left)">
                                      <p:cBhvr>
                                        <p:cTn id="17" dur="500"/>
                                        <p:tgtEl>
                                          <p:spTgt spid="4">
                                            <p:graphicEl>
                                              <a:dgm id="{34F6D32E-313E-4FEE-8CC7-AD07E90687A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47A7D003-0993-49FA-9B14-F0D31EC1FBAD}"/>
                                            </p:graphicEl>
                                          </p:spTgt>
                                        </p:tgtEl>
                                        <p:attrNameLst>
                                          <p:attrName>style.visibility</p:attrName>
                                        </p:attrNameLst>
                                      </p:cBhvr>
                                      <p:to>
                                        <p:strVal val="visible"/>
                                      </p:to>
                                    </p:set>
                                    <p:animEffect transition="in" filter="wipe(left)">
                                      <p:cBhvr>
                                        <p:cTn id="22" dur="500"/>
                                        <p:tgtEl>
                                          <p:spTgt spid="4">
                                            <p:graphicEl>
                                              <a:dgm id="{47A7D003-0993-49FA-9B14-F0D31EC1FB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smtClean="0"/>
              <a:t>Unfair Trade Practices, Price Fixing, and Predatory Pricing</a:t>
            </a:r>
          </a:p>
        </p:txBody>
      </p:sp>
      <p:graphicFrame>
        <p:nvGraphicFramePr>
          <p:cNvPr id="3" name="Content Placeholder 2" descr="There are three small rectangular boxes partially overlapping three large rectangular boxes. Each pair of small and large boxes is placed one below the other. &#10;In the first pair of boxes, the small box is labeled unfair trade practice acts. The content in the large box reads laws that prohibit wholesalers and retailers from selling below cost.&#10;In the second pair of boxes, the small box is labeled price fixing. The content in the large box reads agreement between two or more firms on the price they will charge for a product.&#10;In the third pair of boxes, the small box is labeled predatory pricing. The content in the large box reads practice of charging a very low price for a product with an intent to drive competitors out of business or out of a market.&#10;" title="Unfair Trade Practices, Price Fixing, and Predatory Pricing"/>
          <p:cNvGraphicFramePr>
            <a:graphicFrameLocks noGrp="1"/>
          </p:cNvGraphicFramePr>
          <p:nvPr>
            <p:ph idx="1"/>
            <p:extLst>
              <p:ext uri="{D42A27DB-BD31-4B8C-83A1-F6EECF244321}">
                <p14:modId xmlns:p14="http://schemas.microsoft.com/office/powerpoint/2010/main" val="3946101551"/>
              </p:ext>
            </p:extLst>
          </p:nvPr>
        </p:nvGraphicFramePr>
        <p:xfrm>
          <a:off x="525764" y="1532988"/>
          <a:ext cx="8290560" cy="4684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8</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E841EC1E-4FB6-4A82-A65E-C2CA49DD9FFD}"/>
                                            </p:graphicEl>
                                          </p:spTgt>
                                        </p:tgtEl>
                                        <p:attrNameLst>
                                          <p:attrName>style.visibility</p:attrName>
                                        </p:attrNameLst>
                                      </p:cBhvr>
                                      <p:to>
                                        <p:strVal val="visible"/>
                                      </p:to>
                                    </p:set>
                                    <p:animEffect transition="in" filter="wipe(left)">
                                      <p:cBhvr>
                                        <p:cTn id="7" dur="500"/>
                                        <p:tgtEl>
                                          <p:spTgt spid="3">
                                            <p:graphicEl>
                                              <a:dgm id="{E841EC1E-4FB6-4A82-A65E-C2CA49DD9FF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E1315226-5330-4D8A-AE27-12C750F933B9}"/>
                                            </p:graphicEl>
                                          </p:spTgt>
                                        </p:tgtEl>
                                        <p:attrNameLst>
                                          <p:attrName>style.visibility</p:attrName>
                                        </p:attrNameLst>
                                      </p:cBhvr>
                                      <p:to>
                                        <p:strVal val="visible"/>
                                      </p:to>
                                    </p:set>
                                    <p:animEffect transition="in" filter="wipe(left)">
                                      <p:cBhvr>
                                        <p:cTn id="10" dur="500"/>
                                        <p:tgtEl>
                                          <p:spTgt spid="3">
                                            <p:graphicEl>
                                              <a:dgm id="{E1315226-5330-4D8A-AE27-12C750F933B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dgm id="{125C6EF3-A5C5-448E-A7B7-0133AFBF96C9}"/>
                                            </p:graphicEl>
                                          </p:spTgt>
                                        </p:tgtEl>
                                        <p:attrNameLst>
                                          <p:attrName>style.visibility</p:attrName>
                                        </p:attrNameLst>
                                      </p:cBhvr>
                                      <p:to>
                                        <p:strVal val="visible"/>
                                      </p:to>
                                    </p:set>
                                    <p:animEffect transition="in" filter="wipe(left)">
                                      <p:cBhvr>
                                        <p:cTn id="15" dur="500"/>
                                        <p:tgtEl>
                                          <p:spTgt spid="3">
                                            <p:graphicEl>
                                              <a:dgm id="{125C6EF3-A5C5-448E-A7B7-0133AFBF96C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graphicEl>
                                              <a:dgm id="{0136D849-06F9-4E23-9313-B56EB30F3826}"/>
                                            </p:graphicEl>
                                          </p:spTgt>
                                        </p:tgtEl>
                                        <p:attrNameLst>
                                          <p:attrName>style.visibility</p:attrName>
                                        </p:attrNameLst>
                                      </p:cBhvr>
                                      <p:to>
                                        <p:strVal val="visible"/>
                                      </p:to>
                                    </p:set>
                                    <p:animEffect transition="in" filter="wipe(left)">
                                      <p:cBhvr>
                                        <p:cTn id="18" dur="500"/>
                                        <p:tgtEl>
                                          <p:spTgt spid="3">
                                            <p:graphicEl>
                                              <a:dgm id="{0136D849-06F9-4E23-9313-B56EB30F382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0A758F8A-8959-4B14-A0BA-458836CC1525}"/>
                                            </p:graphicEl>
                                          </p:spTgt>
                                        </p:tgtEl>
                                        <p:attrNameLst>
                                          <p:attrName>style.visibility</p:attrName>
                                        </p:attrNameLst>
                                      </p:cBhvr>
                                      <p:to>
                                        <p:strVal val="visible"/>
                                      </p:to>
                                    </p:set>
                                    <p:animEffect transition="in" filter="wipe(left)">
                                      <p:cBhvr>
                                        <p:cTn id="23" dur="500"/>
                                        <p:tgtEl>
                                          <p:spTgt spid="3">
                                            <p:graphicEl>
                                              <a:dgm id="{0A758F8A-8959-4B14-A0BA-458836CC1525}"/>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D1E7F5DB-903C-42A0-9F6C-2DEC0C31FED2}"/>
                                            </p:graphicEl>
                                          </p:spTgt>
                                        </p:tgtEl>
                                        <p:attrNameLst>
                                          <p:attrName>style.visibility</p:attrName>
                                        </p:attrNameLst>
                                      </p:cBhvr>
                                      <p:to>
                                        <p:strVal val="visible"/>
                                      </p:to>
                                    </p:set>
                                    <p:animEffect transition="in" filter="wipe(left)">
                                      <p:cBhvr>
                                        <p:cTn id="26" dur="500"/>
                                        <p:tgtEl>
                                          <p:spTgt spid="3">
                                            <p:graphicEl>
                                              <a:dgm id="{D1E7F5DB-903C-42A0-9F6C-2DEC0C31FE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a:bodyPr>
          <a:lstStyle/>
          <a:p>
            <a:r>
              <a:rPr lang="en-US" altLang="en-US" dirty="0" smtClean="0"/>
              <a:t>Robinson-Patman </a:t>
            </a:r>
            <a:r>
              <a:rPr lang="en-US" altLang="en-US" dirty="0"/>
              <a:t>Act of 1936</a:t>
            </a:r>
            <a:endParaRPr lang="en-US" dirty="0"/>
          </a:p>
        </p:txBody>
      </p:sp>
      <p:sp>
        <p:nvSpPr>
          <p:cNvPr id="110597" name="Rectangle 11"/>
          <p:cNvSpPr>
            <a:spLocks noGrp="1" noChangeArrowheads="1"/>
          </p:cNvSpPr>
          <p:nvPr>
            <p:ph idx="1"/>
          </p:nvPr>
        </p:nvSpPr>
        <p:spPr/>
        <p:txBody>
          <a:bodyPr/>
          <a:lstStyle/>
          <a:p>
            <a:r>
              <a:rPr lang="en-US" altLang="en-US" dirty="0" smtClean="0"/>
              <a:t>Prohibits: </a:t>
            </a:r>
          </a:p>
          <a:p>
            <a:pPr lvl="1"/>
            <a:r>
              <a:rPr lang="en-US" altLang="en-US" dirty="0" smtClean="0"/>
              <a:t>Firms from selling similar commodities at different prices to two or more different buyers within a short time </a:t>
            </a:r>
          </a:p>
          <a:p>
            <a:pPr lvl="1"/>
            <a:r>
              <a:rPr lang="en-US" altLang="en-US" dirty="0" smtClean="0"/>
              <a:t>Sellers from offering two buyers different supplementary services</a:t>
            </a:r>
          </a:p>
          <a:p>
            <a:pPr lvl="1"/>
            <a:r>
              <a:rPr lang="en-US" altLang="en-US" dirty="0" smtClean="0"/>
              <a:t>Buyers from using their purchasing power to force sellers into granting discriminatory prices or services</a:t>
            </a:r>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8</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r>
              <a:rPr lang="en-US" dirty="0" smtClean="0"/>
              <a:t>Tactics for Fine-Tuning the Base Price </a:t>
            </a:r>
            <a:endParaRPr lang="en-US" sz="2000" b="0" dirty="0" smtClean="0"/>
          </a:p>
        </p:txBody>
      </p:sp>
      <p:graphicFrame>
        <p:nvGraphicFramePr>
          <p:cNvPr id="3" name="Content Placeholder 2" descr="The slide contains four rectangular boxes placed in two rows. In the first row, the boxes are labeled discounts, allowances, and rebates and value-based pricing. In the second row, the boxes are labeled geographic pricing and other pricing strategies." title="Tactics for Fine-Tuning the Base Price "/>
          <p:cNvGraphicFramePr>
            <a:graphicFrameLocks noGrp="1"/>
          </p:cNvGraphicFramePr>
          <p:nvPr>
            <p:ph idx="1"/>
            <p:extLst>
              <p:ext uri="{D42A27DB-BD31-4B8C-83A1-F6EECF244321}">
                <p14:modId xmlns:p14="http://schemas.microsoft.com/office/powerpoint/2010/main" val="668489862"/>
              </p:ext>
            </p:extLst>
          </p:nvPr>
        </p:nvGraphicFramePr>
        <p:xfrm>
          <a:off x="665316" y="1715868"/>
          <a:ext cx="7821824" cy="422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9</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BC562B00-23A8-4A6C-9556-9FEDCA7C765A}"/>
                                            </p:graphicEl>
                                          </p:spTgt>
                                        </p:tgtEl>
                                        <p:attrNameLst>
                                          <p:attrName>style.visibility</p:attrName>
                                        </p:attrNameLst>
                                      </p:cBhvr>
                                      <p:to>
                                        <p:strVal val="visible"/>
                                      </p:to>
                                    </p:set>
                                    <p:animEffect transition="in" filter="wipe(left)">
                                      <p:cBhvr>
                                        <p:cTn id="7" dur="500"/>
                                        <p:tgtEl>
                                          <p:spTgt spid="3">
                                            <p:graphicEl>
                                              <a:dgm id="{BC562B00-23A8-4A6C-9556-9FEDCA7C76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B32E51AD-97C7-4593-A830-0652570A0658}"/>
                                            </p:graphicEl>
                                          </p:spTgt>
                                        </p:tgtEl>
                                        <p:attrNameLst>
                                          <p:attrName>style.visibility</p:attrName>
                                        </p:attrNameLst>
                                      </p:cBhvr>
                                      <p:to>
                                        <p:strVal val="visible"/>
                                      </p:to>
                                    </p:set>
                                    <p:animEffect transition="in" filter="wipe(left)">
                                      <p:cBhvr>
                                        <p:cTn id="12" dur="500"/>
                                        <p:tgtEl>
                                          <p:spTgt spid="3">
                                            <p:graphicEl>
                                              <a:dgm id="{B32E51AD-97C7-4593-A830-0652570A065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775B5A0F-3900-4051-B501-3AF248B59B59}"/>
                                            </p:graphicEl>
                                          </p:spTgt>
                                        </p:tgtEl>
                                        <p:attrNameLst>
                                          <p:attrName>style.visibility</p:attrName>
                                        </p:attrNameLst>
                                      </p:cBhvr>
                                      <p:to>
                                        <p:strVal val="visible"/>
                                      </p:to>
                                    </p:set>
                                    <p:animEffect transition="in" filter="wipe(left)">
                                      <p:cBhvr>
                                        <p:cTn id="17" dur="500"/>
                                        <p:tgtEl>
                                          <p:spTgt spid="3">
                                            <p:graphicEl>
                                              <a:dgm id="{775B5A0F-3900-4051-B501-3AF248B59B5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292C3B8D-8A8C-4478-AC6F-FA0F3C47E72C}"/>
                                            </p:graphicEl>
                                          </p:spTgt>
                                        </p:tgtEl>
                                        <p:attrNameLst>
                                          <p:attrName>style.visibility</p:attrName>
                                        </p:attrNameLst>
                                      </p:cBhvr>
                                      <p:to>
                                        <p:strVal val="visible"/>
                                      </p:to>
                                    </p:set>
                                    <p:animEffect transition="in" filter="wipe(left)">
                                      <p:cBhvr>
                                        <p:cTn id="22" dur="500"/>
                                        <p:tgtEl>
                                          <p:spTgt spid="3">
                                            <p:graphicEl>
                                              <a:dgm id="{292C3B8D-8A8C-4478-AC6F-FA0F3C47E7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Learning Outcomes</a:t>
            </a:r>
            <a:endParaRPr lang="en-US" dirty="0"/>
          </a:p>
        </p:txBody>
      </p:sp>
      <p:sp>
        <p:nvSpPr>
          <p:cNvPr id="6" name="Content Placeholder 5"/>
          <p:cNvSpPr>
            <a:spLocks noGrp="1"/>
          </p:cNvSpPr>
          <p:nvPr>
            <p:ph idx="1"/>
          </p:nvPr>
        </p:nvSpPr>
        <p:spPr/>
        <p:txBody>
          <a:bodyPr>
            <a:noAutofit/>
          </a:bodyPr>
          <a:lstStyle/>
          <a:p>
            <a:pPr>
              <a:buFont typeface="+mj-lt"/>
              <a:buAutoNum type="arabicPeriod"/>
            </a:pPr>
            <a:r>
              <a:rPr lang="en-US" dirty="0" smtClean="0"/>
              <a:t>Discuss the importance of pricing decisions to the economy and to the individual firm</a:t>
            </a:r>
          </a:p>
          <a:p>
            <a:pPr>
              <a:buFont typeface="+mj-lt"/>
              <a:buAutoNum type="arabicPeriod"/>
            </a:pPr>
            <a:r>
              <a:rPr lang="en-US" dirty="0" smtClean="0"/>
              <a:t>List and explain a variety of pricing objectives</a:t>
            </a:r>
          </a:p>
          <a:p>
            <a:pPr>
              <a:buFont typeface="+mj-lt"/>
              <a:buAutoNum type="arabicPeriod"/>
            </a:pPr>
            <a:r>
              <a:rPr lang="en-US" dirty="0" smtClean="0"/>
              <a:t>Explain the role of demand in price determination</a:t>
            </a:r>
          </a:p>
          <a:p>
            <a:pPr>
              <a:buFont typeface="+mj-lt"/>
              <a:buAutoNum type="arabicPeriod"/>
            </a:pPr>
            <a:r>
              <a:rPr lang="en-US" dirty="0" smtClean="0"/>
              <a:t>Understand the concepts of dynamic pricing and yield management systems</a:t>
            </a:r>
          </a:p>
          <a:p>
            <a:pPr>
              <a:buFont typeface="+mj-lt"/>
              <a:buAutoNum type="arabicPeriod"/>
            </a:pPr>
            <a:r>
              <a:rPr lang="en-US" dirty="0" smtClean="0"/>
              <a:t>Describe cost-oriented pricing strategies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2"/>
          <p:cNvSpPr>
            <a:spLocks noGrp="1" noChangeArrowheads="1"/>
          </p:cNvSpPr>
          <p:nvPr>
            <p:ph type="title"/>
          </p:nvPr>
        </p:nvSpPr>
        <p:spPr>
          <a:noFill/>
        </p:spPr>
        <p:txBody>
          <a:bodyPr/>
          <a:lstStyle/>
          <a:p>
            <a:pPr eaLnBrk="1" hangingPunct="1"/>
            <a:r>
              <a:rPr lang="en-US" dirty="0"/>
              <a:t>Consumer </a:t>
            </a:r>
            <a:r>
              <a:rPr lang="en-US" dirty="0" smtClean="0"/>
              <a:t>Penalty</a:t>
            </a:r>
            <a:endParaRPr lang="en-US" altLang="en-US" dirty="0" smtClean="0"/>
          </a:p>
        </p:txBody>
      </p:sp>
      <p:sp>
        <p:nvSpPr>
          <p:cNvPr id="3" name="Content Placeholder 2"/>
          <p:cNvSpPr>
            <a:spLocks noGrp="1"/>
          </p:cNvSpPr>
          <p:nvPr>
            <p:ph idx="1"/>
          </p:nvPr>
        </p:nvSpPr>
        <p:spPr/>
        <p:txBody>
          <a:bodyPr/>
          <a:lstStyle/>
          <a:p>
            <a:r>
              <a:rPr lang="en-US" dirty="0" smtClean="0"/>
              <a:t>Extra </a:t>
            </a:r>
            <a:r>
              <a:rPr lang="en-IN" dirty="0" smtClean="0"/>
              <a:t>fee paid by the consumer for violating the terms of the purchase </a:t>
            </a:r>
            <a:r>
              <a:rPr lang="en-US" dirty="0" smtClean="0"/>
              <a:t>agreement</a:t>
            </a:r>
          </a:p>
          <a:p>
            <a:r>
              <a:rPr lang="en-US" dirty="0" smtClean="0"/>
              <a:t>Businesses impose penalties when:</a:t>
            </a:r>
          </a:p>
          <a:p>
            <a:pPr lvl="1"/>
            <a:r>
              <a:rPr lang="en-US" dirty="0" smtClean="0"/>
              <a:t>They suffer </a:t>
            </a:r>
            <a:r>
              <a:rPr lang="en-US" dirty="0"/>
              <a:t>an irrevocable </a:t>
            </a:r>
            <a:r>
              <a:rPr lang="en-US" dirty="0" smtClean="0"/>
              <a:t>revenue </a:t>
            </a:r>
            <a:r>
              <a:rPr lang="en-IN" dirty="0" smtClean="0"/>
              <a:t>loss</a:t>
            </a:r>
          </a:p>
          <a:p>
            <a:pPr lvl="1"/>
            <a:r>
              <a:rPr lang="en-IN" dirty="0" smtClean="0"/>
              <a:t>They incur </a:t>
            </a:r>
            <a:r>
              <a:rPr lang="en-IN" dirty="0"/>
              <a:t>significant additional </a:t>
            </a:r>
            <a:r>
              <a:rPr lang="en-IN" dirty="0" smtClean="0"/>
              <a:t>transaction costs if customers are </a:t>
            </a:r>
            <a:r>
              <a:rPr lang="en-IN" dirty="0"/>
              <a:t>unable or unwilling </a:t>
            </a:r>
            <a:r>
              <a:rPr lang="en-IN" dirty="0" smtClean="0"/>
              <a:t>to </a:t>
            </a:r>
            <a:r>
              <a:rPr lang="en-US" dirty="0" smtClean="0"/>
              <a:t>complete </a:t>
            </a:r>
            <a:r>
              <a:rPr lang="en-US" dirty="0"/>
              <a:t>their purchase obligations</a:t>
            </a:r>
            <a:endParaRPr lang="en-IN" dirty="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9</a:t>
            </a:r>
            <a:endParaRPr lang="en-IN" altLang="en-US" sz="2000" dirty="0">
              <a:solidFill>
                <a:schemeClr val="tx2"/>
              </a:solidFill>
              <a:latin typeface="Franklin Gothic Medium"/>
              <a:ea typeface="+mj-ea"/>
              <a:cs typeface="Franklin Gothic Medium"/>
            </a:endParaRPr>
          </a:p>
        </p:txBody>
      </p:sp>
    </p:spTree>
    <p:extLst>
      <p:ext uri="{BB962C8B-B14F-4D97-AF65-F5344CB8AC3E}">
        <p14:creationId xmlns:p14="http://schemas.microsoft.com/office/powerpoint/2010/main" val="199965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Key Terms</a:t>
            </a:r>
            <a:endParaRPr lang="en-US" dirty="0"/>
          </a:p>
        </p:txBody>
      </p:sp>
      <p:sp>
        <p:nvSpPr>
          <p:cNvPr id="2" name="Content Placeholder 1"/>
          <p:cNvSpPr>
            <a:spLocks noGrp="1"/>
          </p:cNvSpPr>
          <p:nvPr>
            <p:ph idx="1"/>
          </p:nvPr>
        </p:nvSpPr>
        <p:spPr>
          <a:xfrm>
            <a:off x="731521" y="1456104"/>
            <a:ext cx="3908212" cy="4639895"/>
          </a:xfrm>
        </p:spPr>
        <p:txBody>
          <a:bodyPr>
            <a:noAutofit/>
          </a:bodyPr>
          <a:lstStyle/>
          <a:p>
            <a:pPr marL="342000" indent="-342000">
              <a:spcBef>
                <a:spcPts val="400"/>
              </a:spcBef>
              <a:buFont typeface="Arial" panose="020B0604020202020204" pitchFamily="34" charset="0"/>
              <a:buChar char="•"/>
            </a:pPr>
            <a:r>
              <a:rPr lang="en-US" dirty="0" smtClean="0"/>
              <a:t>Price</a:t>
            </a:r>
          </a:p>
          <a:p>
            <a:pPr marL="342000" indent="-342000">
              <a:spcBef>
                <a:spcPts val="400"/>
              </a:spcBef>
              <a:buFont typeface="Arial" panose="020B0604020202020204" pitchFamily="34" charset="0"/>
              <a:buChar char="•"/>
            </a:pPr>
            <a:r>
              <a:rPr lang="en-US" dirty="0" smtClean="0"/>
              <a:t>Revenue</a:t>
            </a:r>
          </a:p>
          <a:p>
            <a:pPr marL="342000" indent="-342000">
              <a:spcBef>
                <a:spcPts val="400"/>
              </a:spcBef>
              <a:buFont typeface="Arial" panose="020B0604020202020204" pitchFamily="34" charset="0"/>
              <a:buChar char="•"/>
            </a:pPr>
            <a:r>
              <a:rPr lang="en-US" dirty="0" smtClean="0"/>
              <a:t>Profit</a:t>
            </a:r>
          </a:p>
          <a:p>
            <a:pPr marL="342000" indent="-342000">
              <a:spcBef>
                <a:spcPts val="400"/>
              </a:spcBef>
              <a:buFont typeface="Arial" panose="020B0604020202020204" pitchFamily="34" charset="0"/>
              <a:buChar char="•"/>
            </a:pPr>
            <a:r>
              <a:rPr lang="en-US" dirty="0" smtClean="0"/>
              <a:t>Return on investment (ROI)</a:t>
            </a:r>
          </a:p>
          <a:p>
            <a:pPr marL="342000" indent="-342000">
              <a:spcBef>
                <a:spcPts val="400"/>
              </a:spcBef>
              <a:buFont typeface="Arial" panose="020B0604020202020204" pitchFamily="34" charset="0"/>
              <a:buChar char="•"/>
            </a:pPr>
            <a:r>
              <a:rPr lang="en-US" dirty="0" smtClean="0"/>
              <a:t>Market share</a:t>
            </a:r>
          </a:p>
          <a:p>
            <a:pPr marL="342000" indent="-342000">
              <a:spcBef>
                <a:spcPts val="400"/>
              </a:spcBef>
              <a:buFont typeface="Arial" panose="020B0604020202020204" pitchFamily="34" charset="0"/>
              <a:buChar char="•"/>
            </a:pPr>
            <a:r>
              <a:rPr lang="en-US" dirty="0" smtClean="0"/>
              <a:t>Status quo pricing</a:t>
            </a:r>
          </a:p>
          <a:p>
            <a:pPr marL="342000" indent="-342000">
              <a:spcBef>
                <a:spcPts val="400"/>
              </a:spcBef>
              <a:buFont typeface="Arial" panose="020B0604020202020204" pitchFamily="34" charset="0"/>
              <a:buChar char="•"/>
            </a:pPr>
            <a:r>
              <a:rPr lang="en-US" dirty="0" smtClean="0"/>
              <a:t>Demand</a:t>
            </a:r>
          </a:p>
          <a:p>
            <a:pPr marL="342000" indent="-342000">
              <a:spcBef>
                <a:spcPts val="400"/>
              </a:spcBef>
              <a:buFont typeface="Arial" panose="020B0604020202020204" pitchFamily="34" charset="0"/>
              <a:buChar char="•"/>
            </a:pPr>
            <a:r>
              <a:rPr lang="en-US" dirty="0" smtClean="0"/>
              <a:t>Supply</a:t>
            </a:r>
          </a:p>
          <a:p>
            <a:pPr marL="342000" indent="-342000">
              <a:spcBef>
                <a:spcPts val="400"/>
              </a:spcBef>
              <a:buFont typeface="Arial" panose="020B0604020202020204" pitchFamily="34" charset="0"/>
              <a:buChar char="•"/>
            </a:pPr>
            <a:r>
              <a:rPr lang="en-US" dirty="0"/>
              <a:t>Elasticity of demand</a:t>
            </a:r>
          </a:p>
          <a:p>
            <a:pPr marL="342000" indent="-342000">
              <a:spcBef>
                <a:spcPts val="400"/>
              </a:spcBef>
              <a:buFont typeface="Arial" panose="020B0604020202020204" pitchFamily="34" charset="0"/>
              <a:buChar char="•"/>
            </a:pPr>
            <a:r>
              <a:rPr lang="en-US" dirty="0"/>
              <a:t>Elastic demand </a:t>
            </a:r>
          </a:p>
        </p:txBody>
      </p:sp>
      <p:sp>
        <p:nvSpPr>
          <p:cNvPr id="4" name="Content Placeholder 1"/>
          <p:cNvSpPr txBox="1">
            <a:spLocks/>
          </p:cNvSpPr>
          <p:nvPr/>
        </p:nvSpPr>
        <p:spPr bwMode="auto">
          <a:xfrm>
            <a:off x="4767749" y="1518141"/>
            <a:ext cx="4080933" cy="4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lnSpc>
                <a:spcPct val="90000"/>
              </a:lnSpc>
              <a:spcBef>
                <a:spcPts val="2400"/>
              </a:spcBef>
              <a:spcAft>
                <a:spcPct val="0"/>
              </a:spcAft>
              <a:buClrTx/>
              <a:buFont typeface="Wingdings" charset="2"/>
              <a:buNone/>
              <a:defRPr sz="2800" kern="1200">
                <a:solidFill>
                  <a:schemeClr val="tx2"/>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2"/>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2"/>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2"/>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000" indent="-342000">
              <a:spcBef>
                <a:spcPts val="400"/>
              </a:spcBef>
              <a:buFont typeface="Arial" panose="020B0604020202020204" pitchFamily="34" charset="0"/>
              <a:buChar char="•"/>
            </a:pPr>
            <a:r>
              <a:rPr lang="en-US" dirty="0"/>
              <a:t>Inelastic demand</a:t>
            </a:r>
          </a:p>
          <a:p>
            <a:pPr marL="342000" indent="-342000">
              <a:spcBef>
                <a:spcPts val="400"/>
              </a:spcBef>
              <a:buFont typeface="Arial" panose="020B0604020202020204" pitchFamily="34" charset="0"/>
              <a:buChar char="•"/>
            </a:pPr>
            <a:r>
              <a:rPr lang="en-US" dirty="0" smtClean="0"/>
              <a:t>Dynamic pricing</a:t>
            </a:r>
          </a:p>
          <a:p>
            <a:pPr marL="342000" indent="-342000">
              <a:spcBef>
                <a:spcPts val="400"/>
              </a:spcBef>
              <a:buFont typeface="Arial" panose="020B0604020202020204" pitchFamily="34" charset="0"/>
              <a:buChar char="•"/>
            </a:pPr>
            <a:r>
              <a:rPr lang="en-US" dirty="0" smtClean="0"/>
              <a:t>Yield management systems (YMS)</a:t>
            </a:r>
          </a:p>
          <a:p>
            <a:pPr marL="342000" indent="-342000">
              <a:spcBef>
                <a:spcPts val="400"/>
              </a:spcBef>
              <a:buFont typeface="Arial" panose="020B0604020202020204" pitchFamily="34" charset="0"/>
              <a:buChar char="•"/>
            </a:pPr>
            <a:r>
              <a:rPr lang="en-US" dirty="0" smtClean="0"/>
              <a:t>Variable cost</a:t>
            </a:r>
          </a:p>
          <a:p>
            <a:pPr marL="342000" indent="-342000">
              <a:spcBef>
                <a:spcPts val="400"/>
              </a:spcBef>
              <a:buFont typeface="Arial" panose="020B0604020202020204" pitchFamily="34" charset="0"/>
              <a:buChar char="•"/>
            </a:pPr>
            <a:r>
              <a:rPr lang="en-US" dirty="0" smtClean="0"/>
              <a:t>Fixed cost</a:t>
            </a:r>
          </a:p>
          <a:p>
            <a:pPr marL="342000" indent="-342000">
              <a:spcBef>
                <a:spcPts val="672"/>
              </a:spcBef>
              <a:buFont typeface="Arial" panose="020B0604020202020204" pitchFamily="34" charset="0"/>
              <a:buChar char="•"/>
            </a:pPr>
            <a:r>
              <a:rPr lang="en-US" dirty="0"/>
              <a:t>Markup pricing</a:t>
            </a:r>
          </a:p>
          <a:p>
            <a:pPr marL="342000" indent="-342000">
              <a:spcBef>
                <a:spcPts val="672"/>
              </a:spcBef>
              <a:buFont typeface="Arial" panose="020B0604020202020204" pitchFamily="34" charset="0"/>
              <a:buChar char="•"/>
            </a:pPr>
            <a:r>
              <a:rPr lang="en-US" dirty="0"/>
              <a:t>Keystoning</a:t>
            </a:r>
          </a:p>
          <a:p>
            <a:pPr marL="342000" indent="-342000">
              <a:spcBef>
                <a:spcPts val="672"/>
              </a:spcBef>
              <a:buFont typeface="Arial" panose="020B0604020202020204" pitchFamily="34" charset="0"/>
              <a:buChar char="•"/>
            </a:pPr>
            <a:r>
              <a:rPr lang="en-US" dirty="0"/>
              <a:t>Break-even analysis</a:t>
            </a:r>
          </a:p>
          <a:p>
            <a:pPr marL="342000" indent="-342000">
              <a:spcBef>
                <a:spcPts val="672"/>
              </a:spcBef>
              <a:buFont typeface="Arial" panose="020B0604020202020204" pitchFamily="34" charset="0"/>
              <a:buChar char="•"/>
            </a:pPr>
            <a:r>
              <a:rPr lang="en-US" dirty="0"/>
              <a:t>Extranet</a:t>
            </a:r>
          </a:p>
          <a:p>
            <a:pPr marL="342000" indent="-342000">
              <a:spcBef>
                <a:spcPts val="672"/>
              </a:spcBef>
              <a:buFont typeface="Arial" panose="020B0604020202020204" pitchFamily="34" charset="0"/>
              <a:buChar char="•"/>
            </a:pPr>
            <a:r>
              <a:rPr lang="en-US" dirty="0"/>
              <a:t>Price </a:t>
            </a:r>
            <a:r>
              <a:rPr lang="en-US" dirty="0" smtClean="0"/>
              <a:t>strategy</a:t>
            </a:r>
          </a:p>
          <a:p>
            <a:pPr marL="342000" indent="-342000">
              <a:spcBef>
                <a:spcPts val="400"/>
              </a:spcBef>
              <a:buFont typeface="Arial" panose="020B0604020202020204" pitchFamily="34" charset="0"/>
              <a:buChar char="•"/>
            </a:pPr>
            <a:endParaRPr lang="en-US" dirty="0" smtClean="0"/>
          </a:p>
        </p:txBody>
      </p:sp>
    </p:spTree>
    <p:extLst>
      <p:ext uri="{BB962C8B-B14F-4D97-AF65-F5344CB8AC3E}">
        <p14:creationId xmlns:p14="http://schemas.microsoft.com/office/powerpoint/2010/main" val="4229379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Key Terms </a:t>
            </a:r>
            <a:r>
              <a:rPr lang="en-US" sz="2000" b="0" dirty="0" smtClean="0"/>
              <a:t>(continued 1)</a:t>
            </a:r>
            <a:endParaRPr lang="en-US" sz="2000" b="0" dirty="0"/>
          </a:p>
        </p:txBody>
      </p:sp>
      <p:sp>
        <p:nvSpPr>
          <p:cNvPr id="2" name="Content Placeholder 1"/>
          <p:cNvSpPr>
            <a:spLocks noGrp="1"/>
          </p:cNvSpPr>
          <p:nvPr>
            <p:ph idx="1"/>
          </p:nvPr>
        </p:nvSpPr>
        <p:spPr>
          <a:xfrm>
            <a:off x="804673" y="1456104"/>
            <a:ext cx="3919728" cy="4639895"/>
          </a:xfrm>
        </p:spPr>
        <p:txBody>
          <a:bodyPr>
            <a:noAutofit/>
          </a:bodyPr>
          <a:lstStyle/>
          <a:p>
            <a:pPr marL="342000" indent="-342000">
              <a:spcBef>
                <a:spcPts val="400"/>
              </a:spcBef>
              <a:buFont typeface="Arial" panose="020B0604020202020204" pitchFamily="34" charset="0"/>
              <a:buChar char="•"/>
            </a:pPr>
            <a:r>
              <a:rPr lang="en-US" dirty="0" smtClean="0"/>
              <a:t>Price skimming</a:t>
            </a:r>
          </a:p>
          <a:p>
            <a:pPr marL="342000" indent="-342000">
              <a:spcBef>
                <a:spcPts val="400"/>
              </a:spcBef>
              <a:buFont typeface="Arial" panose="020B0604020202020204" pitchFamily="34" charset="0"/>
              <a:buChar char="•"/>
            </a:pPr>
            <a:r>
              <a:rPr lang="en-US" dirty="0" smtClean="0"/>
              <a:t>Penetration pricing</a:t>
            </a:r>
          </a:p>
          <a:p>
            <a:pPr marL="342000" indent="-342000">
              <a:spcBef>
                <a:spcPts val="672"/>
              </a:spcBef>
              <a:buFont typeface="Arial" panose="020B0604020202020204" pitchFamily="34" charset="0"/>
              <a:buChar char="•"/>
            </a:pPr>
            <a:r>
              <a:rPr lang="en-US" dirty="0"/>
              <a:t>Unfair trade practice acts</a:t>
            </a:r>
          </a:p>
          <a:p>
            <a:pPr marL="342000" indent="-342000">
              <a:spcBef>
                <a:spcPts val="672"/>
              </a:spcBef>
              <a:buFont typeface="Arial" panose="020B0604020202020204" pitchFamily="34" charset="0"/>
              <a:buChar char="•"/>
            </a:pPr>
            <a:r>
              <a:rPr lang="en-US" dirty="0"/>
              <a:t>Price fixing</a:t>
            </a:r>
          </a:p>
          <a:p>
            <a:pPr marL="342000" indent="-342000">
              <a:spcBef>
                <a:spcPts val="672"/>
              </a:spcBef>
              <a:buFont typeface="Arial" panose="020B0604020202020204" pitchFamily="34" charset="0"/>
              <a:buChar char="•"/>
            </a:pPr>
            <a:r>
              <a:rPr lang="en-US" dirty="0"/>
              <a:t>Predatory pricing</a:t>
            </a:r>
          </a:p>
          <a:p>
            <a:pPr marL="342000" indent="-342000">
              <a:spcBef>
                <a:spcPts val="672"/>
              </a:spcBef>
              <a:buFont typeface="Arial" panose="020B0604020202020204" pitchFamily="34" charset="0"/>
              <a:buChar char="•"/>
            </a:pPr>
            <a:r>
              <a:rPr lang="en-US" dirty="0"/>
              <a:t>Base price</a:t>
            </a:r>
          </a:p>
          <a:p>
            <a:pPr marL="342000" indent="-342000">
              <a:spcBef>
                <a:spcPts val="672"/>
              </a:spcBef>
              <a:buFont typeface="Arial" panose="020B0604020202020204" pitchFamily="34" charset="0"/>
              <a:buChar char="•"/>
            </a:pPr>
            <a:r>
              <a:rPr lang="en-US" dirty="0"/>
              <a:t>Quantity discount</a:t>
            </a:r>
          </a:p>
          <a:p>
            <a:pPr marL="342000" indent="-342000">
              <a:spcBef>
                <a:spcPts val="672"/>
              </a:spcBef>
              <a:buFont typeface="Arial" panose="020B0604020202020204" pitchFamily="34" charset="0"/>
              <a:buChar char="•"/>
            </a:pPr>
            <a:r>
              <a:rPr lang="en-US" dirty="0"/>
              <a:t>Cumulative quantity discount</a:t>
            </a:r>
          </a:p>
          <a:p>
            <a:pPr marL="342000" indent="-342000">
              <a:spcBef>
                <a:spcPts val="400"/>
              </a:spcBef>
              <a:buFont typeface="Arial" panose="020B0604020202020204" pitchFamily="34" charset="0"/>
              <a:buChar char="•"/>
            </a:pPr>
            <a:endParaRPr lang="en-US" dirty="0" smtClean="0"/>
          </a:p>
        </p:txBody>
      </p:sp>
      <p:sp>
        <p:nvSpPr>
          <p:cNvPr id="5" name="Content Placeholder 1"/>
          <p:cNvSpPr txBox="1">
            <a:spLocks/>
          </p:cNvSpPr>
          <p:nvPr/>
        </p:nvSpPr>
        <p:spPr bwMode="auto">
          <a:xfrm>
            <a:off x="4724401" y="1447139"/>
            <a:ext cx="3996266" cy="4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lnSpc>
                <a:spcPct val="90000"/>
              </a:lnSpc>
              <a:spcBef>
                <a:spcPts val="2400"/>
              </a:spcBef>
              <a:spcAft>
                <a:spcPct val="0"/>
              </a:spcAft>
              <a:buClrTx/>
              <a:buFont typeface="Wingdings" charset="2"/>
              <a:buNone/>
              <a:defRPr sz="2800" kern="1200">
                <a:solidFill>
                  <a:schemeClr val="tx2"/>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2"/>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2"/>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2"/>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000" indent="-342000">
              <a:spcBef>
                <a:spcPts val="672"/>
              </a:spcBef>
              <a:buFont typeface="Arial" panose="020B0604020202020204" pitchFamily="34" charset="0"/>
              <a:buChar char="•"/>
            </a:pPr>
            <a:r>
              <a:rPr lang="en-US" dirty="0"/>
              <a:t>Noncumulative quantity discount</a:t>
            </a:r>
          </a:p>
          <a:p>
            <a:pPr marL="342000" indent="-342000">
              <a:spcBef>
                <a:spcPts val="672"/>
              </a:spcBef>
              <a:buFont typeface="Arial" panose="020B0604020202020204" pitchFamily="34" charset="0"/>
              <a:buChar char="•"/>
            </a:pPr>
            <a:r>
              <a:rPr lang="en-US" dirty="0"/>
              <a:t>Cash discount</a:t>
            </a:r>
          </a:p>
          <a:p>
            <a:pPr marL="342000" indent="-342000">
              <a:spcBef>
                <a:spcPts val="672"/>
              </a:spcBef>
              <a:buFont typeface="Arial" panose="020B0604020202020204" pitchFamily="34" charset="0"/>
              <a:buChar char="•"/>
            </a:pPr>
            <a:r>
              <a:rPr lang="en-US" dirty="0"/>
              <a:t>Functional discount (trade discount)</a:t>
            </a:r>
          </a:p>
          <a:p>
            <a:pPr marL="342000" indent="-342000">
              <a:spcBef>
                <a:spcPts val="672"/>
              </a:spcBef>
              <a:buFont typeface="Arial" panose="020B0604020202020204" pitchFamily="34" charset="0"/>
              <a:buChar char="•"/>
            </a:pPr>
            <a:r>
              <a:rPr lang="en-US" dirty="0"/>
              <a:t>Seasonal discount</a:t>
            </a:r>
          </a:p>
          <a:p>
            <a:pPr marL="342000" indent="-342000">
              <a:spcBef>
                <a:spcPts val="672"/>
              </a:spcBef>
              <a:buFont typeface="Arial" panose="020B0604020202020204" pitchFamily="34" charset="0"/>
              <a:buChar char="•"/>
            </a:pPr>
            <a:r>
              <a:rPr lang="en-US" dirty="0"/>
              <a:t>Promotional allowance (trade allowance</a:t>
            </a:r>
            <a:r>
              <a:rPr lang="en-US" dirty="0" smtClean="0"/>
              <a:t>)</a:t>
            </a:r>
          </a:p>
          <a:p>
            <a:pPr marL="342000" indent="-342000">
              <a:spcBef>
                <a:spcPts val="672"/>
              </a:spcBef>
              <a:buFont typeface="Arial" panose="020B0604020202020204" pitchFamily="34" charset="0"/>
              <a:buChar char="•"/>
            </a:pPr>
            <a:r>
              <a:rPr lang="en-US" dirty="0"/>
              <a:t>Rebate</a:t>
            </a:r>
          </a:p>
          <a:p>
            <a:pPr marL="342000" indent="-342000">
              <a:spcBef>
                <a:spcPts val="672"/>
              </a:spcBef>
              <a:buFont typeface="Arial" panose="020B0604020202020204" pitchFamily="34" charset="0"/>
              <a:buChar char="•"/>
            </a:pPr>
            <a:r>
              <a:rPr lang="en-US" dirty="0"/>
              <a:t>Value-based pricing</a:t>
            </a:r>
          </a:p>
          <a:p>
            <a:pPr marL="342000" indent="-342000">
              <a:spcBef>
                <a:spcPts val="672"/>
              </a:spcBef>
              <a:buFont typeface="Arial" panose="020B0604020202020204" pitchFamily="34" charset="0"/>
              <a:buChar char="•"/>
            </a:pPr>
            <a:r>
              <a:rPr lang="en-US" dirty="0"/>
              <a:t>FOB origin </a:t>
            </a:r>
            <a:r>
              <a:rPr lang="en-US" dirty="0" smtClean="0"/>
              <a:t>pricing</a:t>
            </a:r>
            <a:endParaRPr lang="en-US" dirty="0"/>
          </a:p>
        </p:txBody>
      </p:sp>
    </p:spTree>
    <p:extLst>
      <p:ext uri="{BB962C8B-B14F-4D97-AF65-F5344CB8AC3E}">
        <p14:creationId xmlns:p14="http://schemas.microsoft.com/office/powerpoint/2010/main" val="12845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Key Terms </a:t>
            </a:r>
            <a:r>
              <a:rPr lang="en-US" sz="2000" b="0" dirty="0" smtClean="0"/>
              <a:t>(continued 2)</a:t>
            </a:r>
            <a:endParaRPr lang="en-US" sz="2000" b="0" dirty="0"/>
          </a:p>
        </p:txBody>
      </p:sp>
      <p:sp>
        <p:nvSpPr>
          <p:cNvPr id="2" name="Content Placeholder 1"/>
          <p:cNvSpPr>
            <a:spLocks noGrp="1"/>
          </p:cNvSpPr>
          <p:nvPr>
            <p:ph idx="1"/>
          </p:nvPr>
        </p:nvSpPr>
        <p:spPr>
          <a:xfrm>
            <a:off x="749808" y="1456104"/>
            <a:ext cx="4008459" cy="4639895"/>
          </a:xfrm>
        </p:spPr>
        <p:txBody>
          <a:bodyPr>
            <a:noAutofit/>
          </a:bodyPr>
          <a:lstStyle/>
          <a:p>
            <a:pPr marL="342000" indent="-342000">
              <a:spcBef>
                <a:spcPts val="672"/>
              </a:spcBef>
              <a:buFont typeface="Arial" panose="020B0604020202020204" pitchFamily="34" charset="0"/>
              <a:buChar char="•"/>
            </a:pPr>
            <a:r>
              <a:rPr lang="en-US" dirty="0"/>
              <a:t>Uniform delivered pricing</a:t>
            </a:r>
          </a:p>
          <a:p>
            <a:pPr marL="342000" indent="-342000">
              <a:spcBef>
                <a:spcPts val="672"/>
              </a:spcBef>
              <a:buFont typeface="Arial" panose="020B0604020202020204" pitchFamily="34" charset="0"/>
              <a:buChar char="•"/>
            </a:pPr>
            <a:r>
              <a:rPr lang="en-US" dirty="0"/>
              <a:t>Zone pricing</a:t>
            </a:r>
          </a:p>
          <a:p>
            <a:pPr marL="342000" indent="-342000">
              <a:spcBef>
                <a:spcPts val="672"/>
              </a:spcBef>
              <a:buFont typeface="Arial" panose="020B0604020202020204" pitchFamily="34" charset="0"/>
              <a:buChar char="•"/>
            </a:pPr>
            <a:r>
              <a:rPr lang="en-US" dirty="0"/>
              <a:t>Freight absorption </a:t>
            </a:r>
            <a:r>
              <a:rPr lang="en-US" dirty="0" smtClean="0"/>
              <a:t>pricing</a:t>
            </a:r>
          </a:p>
          <a:p>
            <a:pPr marL="342000" indent="-342000">
              <a:spcBef>
                <a:spcPts val="672"/>
              </a:spcBef>
              <a:buFont typeface="Arial" panose="020B0604020202020204" pitchFamily="34" charset="0"/>
              <a:buChar char="•"/>
            </a:pPr>
            <a:r>
              <a:rPr lang="en-US" dirty="0"/>
              <a:t>Basing-point pricing</a:t>
            </a:r>
          </a:p>
          <a:p>
            <a:pPr marL="342000" indent="-342000">
              <a:spcBef>
                <a:spcPts val="672"/>
              </a:spcBef>
              <a:buFont typeface="Arial" panose="020B0604020202020204" pitchFamily="34" charset="0"/>
              <a:buChar char="•"/>
            </a:pPr>
            <a:r>
              <a:rPr lang="en-US" dirty="0"/>
              <a:t>Single-price tactic</a:t>
            </a:r>
          </a:p>
          <a:p>
            <a:pPr marL="342000" indent="-342000">
              <a:spcBef>
                <a:spcPts val="672"/>
              </a:spcBef>
              <a:buFont typeface="Arial" panose="020B0604020202020204" pitchFamily="34" charset="0"/>
              <a:buChar char="•"/>
            </a:pPr>
            <a:r>
              <a:rPr lang="en-US" dirty="0"/>
              <a:t>Flexible pricing (variable pricing)</a:t>
            </a:r>
          </a:p>
          <a:p>
            <a:pPr marL="342000" indent="-342000">
              <a:spcBef>
                <a:spcPts val="672"/>
              </a:spcBef>
              <a:buFont typeface="Arial" panose="020B0604020202020204" pitchFamily="34" charset="0"/>
              <a:buChar char="•"/>
            </a:pPr>
            <a:r>
              <a:rPr lang="en-US" dirty="0"/>
              <a:t>Price lining</a:t>
            </a:r>
          </a:p>
          <a:p>
            <a:pPr marL="342000" indent="-342000">
              <a:spcBef>
                <a:spcPts val="672"/>
              </a:spcBef>
              <a:buFont typeface="Arial" panose="020B0604020202020204" pitchFamily="34" charset="0"/>
              <a:buChar char="•"/>
            </a:pPr>
            <a:endParaRPr lang="en-US" dirty="0"/>
          </a:p>
          <a:p>
            <a:pPr marL="342000" indent="-342000">
              <a:spcBef>
                <a:spcPts val="672"/>
              </a:spcBef>
              <a:buFont typeface="Arial" panose="020B0604020202020204" pitchFamily="34" charset="0"/>
              <a:buChar char="•"/>
            </a:pPr>
            <a:endParaRPr lang="en-US" dirty="0" smtClean="0"/>
          </a:p>
        </p:txBody>
      </p:sp>
      <p:sp>
        <p:nvSpPr>
          <p:cNvPr id="5" name="Content Placeholder 1"/>
          <p:cNvSpPr txBox="1">
            <a:spLocks/>
          </p:cNvSpPr>
          <p:nvPr/>
        </p:nvSpPr>
        <p:spPr bwMode="auto">
          <a:xfrm>
            <a:off x="4758267" y="1447139"/>
            <a:ext cx="4047066" cy="4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lnSpc>
                <a:spcPct val="90000"/>
              </a:lnSpc>
              <a:spcBef>
                <a:spcPts val="2400"/>
              </a:spcBef>
              <a:spcAft>
                <a:spcPct val="0"/>
              </a:spcAft>
              <a:buClrTx/>
              <a:buFont typeface="Wingdings" charset="2"/>
              <a:buNone/>
              <a:defRPr sz="2800" kern="1200">
                <a:solidFill>
                  <a:schemeClr val="tx2"/>
                </a:solidFill>
                <a:latin typeface="+mn-lt"/>
                <a:ea typeface="+mn-ea"/>
                <a:cs typeface="Rockwell"/>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2"/>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2"/>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2"/>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000" indent="-342000">
              <a:spcBef>
                <a:spcPts val="672"/>
              </a:spcBef>
              <a:buFont typeface="Arial" panose="020B0604020202020204" pitchFamily="34" charset="0"/>
              <a:buChar char="•"/>
            </a:pPr>
            <a:r>
              <a:rPr lang="en-US" dirty="0"/>
              <a:t>Leader pricing (loss-leader pricing</a:t>
            </a:r>
            <a:r>
              <a:rPr lang="en-US" dirty="0" smtClean="0"/>
              <a:t>)</a:t>
            </a:r>
          </a:p>
          <a:p>
            <a:pPr marL="342000" indent="-342000">
              <a:spcBef>
                <a:spcPts val="672"/>
              </a:spcBef>
              <a:buFont typeface="Arial" panose="020B0604020202020204" pitchFamily="34" charset="0"/>
              <a:buChar char="•"/>
            </a:pPr>
            <a:r>
              <a:rPr lang="en-US" dirty="0"/>
              <a:t>Bait pricing</a:t>
            </a:r>
          </a:p>
          <a:p>
            <a:pPr marL="342000" indent="-342000">
              <a:spcBef>
                <a:spcPts val="672"/>
              </a:spcBef>
              <a:buFont typeface="Arial" panose="020B0604020202020204" pitchFamily="34" charset="0"/>
              <a:buChar char="•"/>
            </a:pPr>
            <a:r>
              <a:rPr lang="en-US" dirty="0" smtClean="0"/>
              <a:t>Odd–even </a:t>
            </a:r>
            <a:r>
              <a:rPr lang="en-US" dirty="0"/>
              <a:t>pricing (psychological pricing)</a:t>
            </a:r>
          </a:p>
          <a:p>
            <a:pPr marL="342000" indent="-342000">
              <a:spcBef>
                <a:spcPts val="672"/>
              </a:spcBef>
              <a:buFont typeface="Arial" panose="020B0604020202020204" pitchFamily="34" charset="0"/>
              <a:buChar char="•"/>
            </a:pPr>
            <a:r>
              <a:rPr lang="en-US" dirty="0"/>
              <a:t>Price bundling</a:t>
            </a:r>
          </a:p>
          <a:p>
            <a:pPr marL="342000" indent="-342000">
              <a:spcBef>
                <a:spcPts val="672"/>
              </a:spcBef>
              <a:buFont typeface="Arial" panose="020B0604020202020204" pitchFamily="34" charset="0"/>
              <a:buChar char="•"/>
            </a:pPr>
            <a:r>
              <a:rPr lang="en-US" dirty="0"/>
              <a:t>Two-part pricing</a:t>
            </a:r>
          </a:p>
          <a:p>
            <a:pPr marL="342000" indent="-342000">
              <a:spcBef>
                <a:spcPts val="672"/>
              </a:spcBef>
              <a:buFont typeface="Arial" panose="020B0604020202020204" pitchFamily="34" charset="0"/>
              <a:buChar char="•"/>
            </a:pPr>
            <a:r>
              <a:rPr lang="en-US" dirty="0"/>
              <a:t>Consumer </a:t>
            </a:r>
            <a:r>
              <a:rPr lang="en-US" dirty="0" smtClean="0"/>
              <a:t>penalty</a:t>
            </a:r>
            <a:endParaRPr lang="en-US" dirty="0"/>
          </a:p>
        </p:txBody>
      </p:sp>
    </p:spTree>
    <p:extLst>
      <p:ext uri="{BB962C8B-B14F-4D97-AF65-F5344CB8AC3E}">
        <p14:creationId xmlns:p14="http://schemas.microsoft.com/office/powerpoint/2010/main" val="363681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Summary</a:t>
            </a:r>
            <a:endParaRPr lang="en-US" dirty="0"/>
          </a:p>
        </p:txBody>
      </p:sp>
      <p:sp>
        <p:nvSpPr>
          <p:cNvPr id="2" name="Content Placeholder 1"/>
          <p:cNvSpPr>
            <a:spLocks noGrp="1"/>
          </p:cNvSpPr>
          <p:nvPr>
            <p:ph idx="12"/>
          </p:nvPr>
        </p:nvSpPr>
        <p:spPr/>
        <p:txBody>
          <a:bodyPr/>
          <a:lstStyle/>
          <a:p>
            <a:r>
              <a:rPr lang="en-US" dirty="0" smtClean="0"/>
              <a:t>Price set for each product depends on the demand and the cost to the seller</a:t>
            </a:r>
            <a:endParaRPr lang="en-US" dirty="0"/>
          </a:p>
          <a:p>
            <a:r>
              <a:rPr lang="en-US" dirty="0" smtClean="0"/>
              <a:t>Markup </a:t>
            </a:r>
            <a:r>
              <a:rPr lang="en-US" dirty="0"/>
              <a:t>pricing and break-even pricing are approaches to determine price based on </a:t>
            </a:r>
            <a:r>
              <a:rPr lang="en-US" dirty="0" smtClean="0"/>
              <a:t>cost</a:t>
            </a:r>
          </a:p>
          <a:p>
            <a:r>
              <a:rPr lang="en-US" dirty="0" smtClean="0"/>
              <a:t>Tactics </a:t>
            </a:r>
            <a:r>
              <a:rPr lang="en-US" dirty="0"/>
              <a:t>for fine-tuning the base price include various sorts of discounts, geographic pricing, and other pricing </a:t>
            </a:r>
            <a:r>
              <a:rPr lang="en-US" dirty="0" smtClean="0"/>
              <a:t>strategies</a:t>
            </a:r>
            <a:endParaRPr lang="en-US" dirty="0"/>
          </a:p>
          <a:p>
            <a:endParaRPr lang="en-US" dirty="0"/>
          </a:p>
        </p:txBody>
      </p:sp>
    </p:spTree>
    <p:extLst>
      <p:ext uri="{BB962C8B-B14F-4D97-AF65-F5344CB8AC3E}">
        <p14:creationId xmlns:p14="http://schemas.microsoft.com/office/powerpoint/2010/main" val="4028116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46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Learning Outcomes </a:t>
            </a:r>
            <a:r>
              <a:rPr lang="en-US" sz="2000" b="0" dirty="0" smtClean="0"/>
              <a:t>(continued)</a:t>
            </a:r>
            <a:endParaRPr lang="en-US" sz="2000" b="0" dirty="0"/>
          </a:p>
        </p:txBody>
      </p:sp>
      <p:sp>
        <p:nvSpPr>
          <p:cNvPr id="6" name="Content Placeholder 5"/>
          <p:cNvSpPr>
            <a:spLocks noGrp="1"/>
          </p:cNvSpPr>
          <p:nvPr>
            <p:ph idx="1"/>
          </p:nvPr>
        </p:nvSpPr>
        <p:spPr/>
        <p:txBody>
          <a:bodyPr>
            <a:noAutofit/>
          </a:bodyPr>
          <a:lstStyle/>
          <a:p>
            <a:pPr>
              <a:buFont typeface="+mj-lt"/>
              <a:buAutoNum type="arabicPeriod" startAt="6"/>
            </a:pPr>
            <a:r>
              <a:rPr lang="en-US" dirty="0" smtClean="0"/>
              <a:t>Demonstrate how the product life cycle, competition, distribution and promotion strategies, customer demands, the Internet and extranets, and perceptions of quality can affect price</a:t>
            </a:r>
          </a:p>
          <a:p>
            <a:pPr>
              <a:buFont typeface="+mj-lt"/>
              <a:buAutoNum type="arabicPeriod" startAt="6"/>
            </a:pPr>
            <a:r>
              <a:rPr lang="en-US" dirty="0" smtClean="0"/>
              <a:t>Describe the procedure for setting the right price</a:t>
            </a:r>
            <a:endParaRPr lang="en-US" dirty="0"/>
          </a:p>
          <a:p>
            <a:pPr>
              <a:buFont typeface="+mj-lt"/>
              <a:buAutoNum type="arabicPeriod" startAt="6"/>
            </a:pPr>
            <a:r>
              <a:rPr lang="en-US" dirty="0" smtClean="0"/>
              <a:t>Identify the legal constraints on pricing decisions</a:t>
            </a:r>
          </a:p>
          <a:p>
            <a:pPr>
              <a:buFont typeface="+mj-lt"/>
              <a:buAutoNum type="arabicPeriod" startAt="6"/>
            </a:pPr>
            <a:r>
              <a:rPr lang="en-US" dirty="0" smtClean="0"/>
              <a:t>Explain how discounts, geographic pricing, and other pricing tactics can be used to fine-tune a base price</a:t>
            </a:r>
          </a:p>
          <a:p>
            <a:pPr>
              <a:buAutoNum type="arabicPlain" startAt="6"/>
            </a:pPr>
            <a:endParaRPr lang="en-US" dirty="0" smtClean="0"/>
          </a:p>
          <a:p>
            <a:pPr>
              <a:buAutoNum type="arabicPlain" startAt="6"/>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dirty="0" smtClean="0"/>
              <a:t>Price</a:t>
            </a:r>
          </a:p>
        </p:txBody>
      </p:sp>
      <p:sp>
        <p:nvSpPr>
          <p:cNvPr id="22531" name="Rectangle 3"/>
          <p:cNvSpPr>
            <a:spLocks noGrp="1"/>
          </p:cNvSpPr>
          <p:nvPr>
            <p:ph idx="1"/>
          </p:nvPr>
        </p:nvSpPr>
        <p:spPr/>
        <p:txBody>
          <a:bodyPr/>
          <a:lstStyle/>
          <a:p>
            <a:r>
              <a:rPr lang="en-US" altLang="en-US" dirty="0" smtClean="0"/>
              <a:t>Amount that is given up in an exchange to acquire a good or service</a:t>
            </a:r>
          </a:p>
          <a:p>
            <a:r>
              <a:rPr lang="en-US" altLang="en-US" dirty="0" smtClean="0"/>
              <a:t>Effects</a:t>
            </a:r>
          </a:p>
          <a:p>
            <a:pPr lvl="1"/>
            <a:r>
              <a:rPr lang="en-US" altLang="en-US" dirty="0" smtClean="0"/>
              <a:t>Measure of sacrifice</a:t>
            </a:r>
          </a:p>
          <a:p>
            <a:pPr lvl="1"/>
            <a:r>
              <a:rPr lang="en-US" altLang="en-US" dirty="0" smtClean="0"/>
              <a:t>Information cue</a:t>
            </a:r>
          </a:p>
          <a:p>
            <a:r>
              <a:rPr lang="en-US" altLang="en-US" dirty="0" smtClean="0"/>
              <a:t>Importance to managers</a:t>
            </a:r>
          </a:p>
          <a:p>
            <a:pPr lvl="1"/>
            <a:r>
              <a:rPr lang="en-US" b="1" dirty="0"/>
              <a:t>Revenue</a:t>
            </a:r>
            <a:r>
              <a:rPr lang="en-US" dirty="0"/>
              <a:t>: Price charged to customers multiplied by the number of units sold</a:t>
            </a:r>
          </a:p>
          <a:p>
            <a:pPr lvl="1"/>
            <a:r>
              <a:rPr lang="en-US" b="1" dirty="0" smtClean="0"/>
              <a:t>Profit</a:t>
            </a:r>
            <a:r>
              <a:rPr lang="en-US" dirty="0"/>
              <a:t>: Revenue minus expenses</a:t>
            </a:r>
          </a:p>
          <a:p>
            <a:pPr lvl="1"/>
            <a:endParaRPr lang="en-US" altLang="en-US" dirty="0" smtClean="0"/>
          </a:p>
          <a:p>
            <a:endParaRPr lang="en-US" altLang="en-US" dirty="0" smtClean="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1</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Pricing Objectives </a:t>
            </a:r>
            <a:endParaRPr lang="en-US" sz="2000" b="0" dirty="0" smtClean="0"/>
          </a:p>
        </p:txBody>
      </p:sp>
      <p:sp>
        <p:nvSpPr>
          <p:cNvPr id="8" name="Content Placeholder 7"/>
          <p:cNvSpPr>
            <a:spLocks noGrp="1"/>
          </p:cNvSpPr>
          <p:nvPr>
            <p:ph idx="1"/>
          </p:nvPr>
        </p:nvSpPr>
        <p:spPr/>
        <p:txBody>
          <a:bodyPr/>
          <a:lstStyle/>
          <a:p>
            <a:r>
              <a:rPr lang="en-US" dirty="0" smtClean="0"/>
              <a:t>Need to be specific, attainable, and measurable</a:t>
            </a:r>
          </a:p>
          <a:p>
            <a:r>
              <a:rPr lang="en-US" dirty="0" smtClean="0"/>
              <a:t>Categories</a:t>
            </a:r>
          </a:p>
          <a:p>
            <a:pPr lvl="1"/>
            <a:r>
              <a:rPr lang="en-US" dirty="0" smtClean="0"/>
              <a:t>Profit oriented</a:t>
            </a:r>
          </a:p>
          <a:p>
            <a:pPr lvl="1"/>
            <a:r>
              <a:rPr lang="en-US" dirty="0" smtClean="0"/>
              <a:t>Sales oriented</a:t>
            </a:r>
          </a:p>
          <a:p>
            <a:pPr lvl="1"/>
            <a:r>
              <a:rPr lang="en-US" dirty="0" smtClean="0"/>
              <a:t>Status quo</a:t>
            </a:r>
            <a:endParaRPr lang="en-US" dirty="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2</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Nature of Demand</a:t>
            </a:r>
            <a:endParaRPr lang="en-US" sz="2000" b="0" dirty="0" smtClean="0"/>
          </a:p>
        </p:txBody>
      </p:sp>
      <p:sp>
        <p:nvSpPr>
          <p:cNvPr id="6" name="Content Placeholder 5"/>
          <p:cNvSpPr>
            <a:spLocks noGrp="1"/>
          </p:cNvSpPr>
          <p:nvPr>
            <p:ph idx="1"/>
          </p:nvPr>
        </p:nvSpPr>
        <p:spPr/>
        <p:txBody>
          <a:bodyPr/>
          <a:lstStyle/>
          <a:p>
            <a:r>
              <a:rPr lang="en-US" dirty="0" smtClean="0"/>
              <a:t>Lower the price, higher the </a:t>
            </a:r>
            <a:r>
              <a:rPr lang="en-US" b="1" dirty="0" smtClean="0"/>
              <a:t>demand</a:t>
            </a:r>
            <a:r>
              <a:rPr lang="en-US" dirty="0" smtClean="0"/>
              <a:t> for a product or service and vice versa</a:t>
            </a:r>
          </a:p>
          <a:p>
            <a:r>
              <a:rPr lang="en-US" dirty="0" smtClean="0"/>
              <a:t>At higher prices, </a:t>
            </a:r>
            <a:r>
              <a:rPr lang="en-US" b="1" dirty="0" smtClean="0"/>
              <a:t>supply </a:t>
            </a:r>
            <a:r>
              <a:rPr lang="en-US" dirty="0" smtClean="0"/>
              <a:t>increases as manufacturers earn more capital and vice versa</a:t>
            </a:r>
            <a:endParaRPr lang="en-US" dirty="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3</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Elasticity of Demand</a:t>
            </a:r>
          </a:p>
        </p:txBody>
      </p:sp>
      <p:sp>
        <p:nvSpPr>
          <p:cNvPr id="7" name="Content Placeholder 6"/>
          <p:cNvSpPr>
            <a:spLocks noGrp="1"/>
          </p:cNvSpPr>
          <p:nvPr>
            <p:ph idx="1"/>
          </p:nvPr>
        </p:nvSpPr>
        <p:spPr/>
        <p:txBody>
          <a:bodyPr/>
          <a:lstStyle/>
          <a:p>
            <a:r>
              <a:rPr lang="en-US" dirty="0" smtClean="0"/>
              <a:t>Consumers’ responsiveness or sensitivity to changes in price</a:t>
            </a:r>
          </a:p>
          <a:p>
            <a:r>
              <a:rPr lang="en-US" b="1" dirty="0" smtClean="0"/>
              <a:t>Elastic demand</a:t>
            </a:r>
            <a:endParaRPr lang="en-US" dirty="0"/>
          </a:p>
          <a:p>
            <a:pPr lvl="1"/>
            <a:r>
              <a:rPr lang="en-US" dirty="0" smtClean="0"/>
              <a:t>Situation in which consumer demand is sensitive to changes in price</a:t>
            </a:r>
          </a:p>
          <a:p>
            <a:r>
              <a:rPr lang="en-US" b="1" dirty="0" smtClean="0"/>
              <a:t>Inelastic demand</a:t>
            </a:r>
            <a:endParaRPr lang="en-US" dirty="0"/>
          </a:p>
          <a:p>
            <a:pPr lvl="1"/>
            <a:r>
              <a:rPr lang="en-US" dirty="0" smtClean="0"/>
              <a:t>Situation in which an increase or a decrease in price will not significantly affect the demand for a product</a:t>
            </a:r>
            <a:endParaRPr lang="en-US" dirty="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3</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Dynamic </a:t>
            </a:r>
            <a:r>
              <a:rPr lang="en-US" dirty="0"/>
              <a:t>Pricing and Yield Management System (YMS)</a:t>
            </a:r>
          </a:p>
        </p:txBody>
      </p:sp>
      <p:sp>
        <p:nvSpPr>
          <p:cNvPr id="6" name="Content Placeholder 5"/>
          <p:cNvSpPr>
            <a:spLocks noGrp="1"/>
          </p:cNvSpPr>
          <p:nvPr>
            <p:ph idx="1"/>
          </p:nvPr>
        </p:nvSpPr>
        <p:spPr/>
        <p:txBody>
          <a:bodyPr/>
          <a:lstStyle/>
          <a:p>
            <a:r>
              <a:rPr lang="en-US" b="1" dirty="0" smtClean="0"/>
              <a:t>Dynamic pricing</a:t>
            </a:r>
            <a:r>
              <a:rPr lang="en-US" dirty="0" smtClean="0"/>
              <a:t>: Ability to change prices very quickly in real time</a:t>
            </a:r>
          </a:p>
          <a:p>
            <a:pPr lvl="1"/>
            <a:r>
              <a:rPr lang="en-US" dirty="0" smtClean="0"/>
              <a:t>Aids brick-and-mortar retailers to compete more efficiently with online alternatives</a:t>
            </a:r>
          </a:p>
          <a:p>
            <a:r>
              <a:rPr lang="en-US" b="1" dirty="0" smtClean="0"/>
              <a:t>Yield management system (YMS)</a:t>
            </a:r>
          </a:p>
          <a:p>
            <a:pPr lvl="1"/>
            <a:r>
              <a:rPr lang="en-US" dirty="0"/>
              <a:t>Uses complex mathematical software to profitably fill unused capacity by:</a:t>
            </a:r>
          </a:p>
          <a:p>
            <a:pPr lvl="2"/>
            <a:r>
              <a:rPr lang="en-US" dirty="0"/>
              <a:t>Discounting early purchases</a:t>
            </a:r>
          </a:p>
          <a:p>
            <a:pPr lvl="2"/>
            <a:r>
              <a:rPr lang="en-US" dirty="0"/>
              <a:t>Limiting early sales at discounted </a:t>
            </a:r>
            <a:r>
              <a:rPr lang="en-US" dirty="0" smtClean="0"/>
              <a:t>prices and overbooking </a:t>
            </a:r>
            <a:r>
              <a:rPr lang="en-US" dirty="0"/>
              <a:t>capacity</a:t>
            </a:r>
          </a:p>
          <a:p>
            <a:pPr lvl="1"/>
            <a:endParaRPr lang="en-US" dirty="0" smtClean="0"/>
          </a:p>
        </p:txBody>
      </p:sp>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4</a:t>
            </a:r>
            <a:endParaRPr lang="en-IN" altLang="en-US" sz="2000" dirty="0">
              <a:solidFill>
                <a:schemeClr val="tx2"/>
              </a:solidFill>
              <a:latin typeface="Franklin Gothic Medium"/>
              <a:ea typeface="+mj-ea"/>
              <a:cs typeface="Franklin Gothic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Types of Cost</a:t>
            </a:r>
            <a:endParaRPr lang="en-US" sz="2000" b="0" dirty="0"/>
          </a:p>
        </p:txBody>
      </p:sp>
      <p:graphicFrame>
        <p:nvGraphicFramePr>
          <p:cNvPr id="3" name="Content Placeholder 2" descr="There are two small rectangular boxes partially overlapping two large rectangular boxes. Each pair of small and large boxes is placed one below the other. &#10;In the first pair of boxes, the small box is labeled variable cost and the large box reads cost that varies with changes in the level of output. In the second pair of boxes, the small box is labeled fixed cost and the large box reads cost that does not change as output is increased or decreased. &#10;" title="Types of Cost"/>
          <p:cNvGraphicFramePr>
            <a:graphicFrameLocks noGrp="1"/>
          </p:cNvGraphicFramePr>
          <p:nvPr>
            <p:ph idx="1"/>
            <p:extLst>
              <p:ext uri="{D42A27DB-BD31-4B8C-83A1-F6EECF244321}">
                <p14:modId xmlns:p14="http://schemas.microsoft.com/office/powerpoint/2010/main" val="739201468"/>
              </p:ext>
            </p:extLst>
          </p:nvPr>
        </p:nvGraphicFramePr>
        <p:xfrm>
          <a:off x="729652" y="1587852"/>
          <a:ext cx="7821824" cy="422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8416925" y="0"/>
            <a:ext cx="72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IN" altLang="en-US" sz="2000" dirty="0" smtClean="0">
                <a:solidFill>
                  <a:schemeClr val="tx2"/>
                </a:solidFill>
                <a:latin typeface="Franklin Gothic Medium"/>
                <a:ea typeface="+mj-ea"/>
                <a:cs typeface="Franklin Gothic Medium"/>
              </a:rPr>
              <a:t>LO 5</a:t>
            </a:r>
            <a:endParaRPr lang="en-IN" altLang="en-US" sz="2000" dirty="0">
              <a:solidFill>
                <a:schemeClr val="tx2"/>
              </a:solidFill>
              <a:latin typeface="Franklin Gothic Medium"/>
              <a:ea typeface="+mj-ea"/>
              <a:cs typeface="Franklin Gothic Medium"/>
            </a:endParaRPr>
          </a:p>
        </p:txBody>
      </p:sp>
    </p:spTree>
    <p:extLst>
      <p:ext uri="{BB962C8B-B14F-4D97-AF65-F5344CB8AC3E}">
        <p14:creationId xmlns:p14="http://schemas.microsoft.com/office/powerpoint/2010/main" val="412005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2B51982A-9BAD-4A28-BC51-F793846E3AB2}"/>
                                            </p:graphicEl>
                                          </p:spTgt>
                                        </p:tgtEl>
                                        <p:attrNameLst>
                                          <p:attrName>style.visibility</p:attrName>
                                        </p:attrNameLst>
                                      </p:cBhvr>
                                      <p:to>
                                        <p:strVal val="visible"/>
                                      </p:to>
                                    </p:set>
                                    <p:animEffect transition="in" filter="wipe(left)">
                                      <p:cBhvr>
                                        <p:cTn id="7" dur="500"/>
                                        <p:tgtEl>
                                          <p:spTgt spid="3">
                                            <p:graphicEl>
                                              <a:dgm id="{2B51982A-9BAD-4A28-BC51-F793846E3AB2}"/>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F5AFA830-DB01-477D-9F58-8EEC7874A207}"/>
                                            </p:graphicEl>
                                          </p:spTgt>
                                        </p:tgtEl>
                                        <p:attrNameLst>
                                          <p:attrName>style.visibility</p:attrName>
                                        </p:attrNameLst>
                                      </p:cBhvr>
                                      <p:to>
                                        <p:strVal val="visible"/>
                                      </p:to>
                                    </p:set>
                                    <p:animEffect transition="in" filter="wipe(left)">
                                      <p:cBhvr>
                                        <p:cTn id="10" dur="500"/>
                                        <p:tgtEl>
                                          <p:spTgt spid="3">
                                            <p:graphicEl>
                                              <a:dgm id="{F5AFA830-DB01-477D-9F58-8EEC7874A20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dgm id="{F1EC2AFD-8EEA-4303-97DC-3C56BDC268F4}"/>
                                            </p:graphicEl>
                                          </p:spTgt>
                                        </p:tgtEl>
                                        <p:attrNameLst>
                                          <p:attrName>style.visibility</p:attrName>
                                        </p:attrNameLst>
                                      </p:cBhvr>
                                      <p:to>
                                        <p:strVal val="visible"/>
                                      </p:to>
                                    </p:set>
                                    <p:animEffect transition="in" filter="wipe(left)">
                                      <p:cBhvr>
                                        <p:cTn id="15" dur="500"/>
                                        <p:tgtEl>
                                          <p:spTgt spid="3">
                                            <p:graphicEl>
                                              <a:dgm id="{F1EC2AFD-8EEA-4303-97DC-3C56BDC268F4}"/>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graphicEl>
                                              <a:dgm id="{E9274B91-E4DE-40C4-88F8-F6797EA4CD28}"/>
                                            </p:graphicEl>
                                          </p:spTgt>
                                        </p:tgtEl>
                                        <p:attrNameLst>
                                          <p:attrName>style.visibility</p:attrName>
                                        </p:attrNameLst>
                                      </p:cBhvr>
                                      <p:to>
                                        <p:strVal val="visible"/>
                                      </p:to>
                                    </p:set>
                                    <p:animEffect transition="in" filter="wipe(left)">
                                      <p:cBhvr>
                                        <p:cTn id="18" dur="500"/>
                                        <p:tgtEl>
                                          <p:spTgt spid="3">
                                            <p:graphicEl>
                                              <a:dgm id="{E9274B91-E4DE-40C4-88F8-F6797EA4CD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theme/theme1.xml><?xml version="1.0" encoding="utf-8"?>
<a:theme xmlns:a="http://schemas.openxmlformats.org/drawingml/2006/main" name="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FCDC39-57D6-42F8-AD58-5F1E763E3278}">
  <ds:schemaRefs>
    <ds:schemaRef ds:uri="http://schemas.microsoft.com/sharepoint/v3/contenttype/forms"/>
  </ds:schemaRefs>
</ds:datastoreItem>
</file>

<file path=customXml/itemProps2.xml><?xml version="1.0" encoding="utf-8"?>
<ds:datastoreItem xmlns:ds="http://schemas.openxmlformats.org/officeDocument/2006/customXml" ds:itemID="{2A0DD573-A4FF-449D-933C-A797FEAD2BBE}">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dbac95d4-689a-4a2b-9845-ea50641fb23b"/>
    <ds:schemaRef ds:uri="http://purl.org/dc/terms/"/>
    <ds:schemaRef ds:uri="http://schemas.microsoft.com/office/infopath/2007/PartnerControls"/>
    <ds:schemaRef ds:uri="5b47f0fb-e24d-44b9-89a4-ff46b5ce035f"/>
    <ds:schemaRef ds:uri="http://www.w3.org/XML/1998/namespace"/>
    <ds:schemaRef ds:uri="http://purl.org/dc/dcmitype/"/>
  </ds:schemaRefs>
</ds:datastoreItem>
</file>

<file path=customXml/itemProps3.xml><?xml version="1.0" encoding="utf-8"?>
<ds:datastoreItem xmlns:ds="http://schemas.openxmlformats.org/officeDocument/2006/customXml" ds:itemID="{1F672666-FB03-4766-8E7D-69A505016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9724</TotalTime>
  <Words>2164</Words>
  <Application>Microsoft Office PowerPoint</Application>
  <PresentationFormat>On-screen Show (4:3)</PresentationFormat>
  <Paragraphs>273</Paragraphs>
  <Slides>25</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Calibri</vt:lpstr>
      <vt:lpstr>MS PGothic</vt:lpstr>
      <vt:lpstr>Rockwell</vt:lpstr>
      <vt:lpstr>Times New Roman</vt:lpstr>
      <vt:lpstr>Franklin Gothic Medium</vt:lpstr>
      <vt:lpstr>Arial Narrow</vt:lpstr>
      <vt:lpstr>Arial</vt:lpstr>
      <vt:lpstr>Lucida Grande</vt:lpstr>
      <vt:lpstr>Wingdings</vt:lpstr>
      <vt:lpstr>Eras Bold ITC</vt:lpstr>
      <vt:lpstr>DINPro-CondBlack</vt:lpstr>
      <vt:lpstr>Office Theme</vt:lpstr>
      <vt:lpstr>Chapter 19 - Pricing Concepts</vt:lpstr>
      <vt:lpstr>Learning Outcomes</vt:lpstr>
      <vt:lpstr>Learning Outcomes (continued)</vt:lpstr>
      <vt:lpstr>Price</vt:lpstr>
      <vt:lpstr>Pricing Objectives </vt:lpstr>
      <vt:lpstr>Nature of Demand</vt:lpstr>
      <vt:lpstr>Elasticity of Demand</vt:lpstr>
      <vt:lpstr>Dynamic Pricing and Yield Management System (YMS)</vt:lpstr>
      <vt:lpstr>Types of Cost</vt:lpstr>
      <vt:lpstr>Markup Pricing and Break-Even Analysis</vt:lpstr>
      <vt:lpstr>Other Determinants of Price </vt:lpstr>
      <vt:lpstr>Distribution Strategies</vt:lpstr>
      <vt:lpstr>Impact of the Internet and Extranets</vt:lpstr>
      <vt:lpstr>19.3 Steps in Setting the Right Price on a Product</vt:lpstr>
      <vt:lpstr>Price Strategy - Approaches</vt:lpstr>
      <vt:lpstr>Illegal Pricing Strategies</vt:lpstr>
      <vt:lpstr>Unfair Trade Practices, Price Fixing, and Predatory Pricing</vt:lpstr>
      <vt:lpstr>Robinson-Patman Act of 1936</vt:lpstr>
      <vt:lpstr>Tactics for Fine-Tuning the Base Price </vt:lpstr>
      <vt:lpstr>Consumer Penalty</vt:lpstr>
      <vt:lpstr>Key Terms</vt:lpstr>
      <vt:lpstr>Key Terms (continued 1)</vt:lpstr>
      <vt:lpstr>Key Terms (continued 2)</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An Overview of Marketing</dc:subject>
  <dc:creator>Deb Baker</dc:creator>
  <cp:lastModifiedBy>Ashtami Devi</cp:lastModifiedBy>
  <cp:revision>774</cp:revision>
  <dcterms:created xsi:type="dcterms:W3CDTF">2006-06-08T19:20:03Z</dcterms:created>
  <dcterms:modified xsi:type="dcterms:W3CDTF">2017-01-09T09:56:37Z</dcterms:modified>
</cp:coreProperties>
</file>