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0"/>
  </p:notesMasterIdLst>
  <p:sldIdLst>
    <p:sldId id="256" r:id="rId2"/>
    <p:sldId id="258" r:id="rId3"/>
    <p:sldId id="259" r:id="rId4"/>
    <p:sldId id="261" r:id="rId5"/>
    <p:sldId id="349" r:id="rId6"/>
    <p:sldId id="350" r:id="rId7"/>
    <p:sldId id="288" r:id="rId8"/>
    <p:sldId id="334" r:id="rId9"/>
    <p:sldId id="338" r:id="rId10"/>
    <p:sldId id="291" r:id="rId11"/>
    <p:sldId id="263" r:id="rId12"/>
    <p:sldId id="351" r:id="rId13"/>
    <p:sldId id="352" r:id="rId14"/>
    <p:sldId id="305" r:id="rId15"/>
    <p:sldId id="306" r:id="rId16"/>
    <p:sldId id="353" r:id="rId17"/>
    <p:sldId id="298" r:id="rId18"/>
    <p:sldId id="356" r:id="rId19"/>
    <p:sldId id="276" r:id="rId20"/>
    <p:sldId id="311" r:id="rId21"/>
    <p:sldId id="342" r:id="rId22"/>
    <p:sldId id="323" r:id="rId23"/>
    <p:sldId id="355" r:id="rId24"/>
    <p:sldId id="354" r:id="rId25"/>
    <p:sldId id="346" r:id="rId26"/>
    <p:sldId id="347" r:id="rId27"/>
    <p:sldId id="343" r:id="rId28"/>
    <p:sldId id="34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havana Balaji" initials="BB" lastIdx="7" clrIdx="0">
    <p:extLst>
      <p:ext uri="{19B8F6BF-5375-455C-9EA6-DF929625EA0E}">
        <p15:presenceInfo xmlns:p15="http://schemas.microsoft.com/office/powerpoint/2012/main" userId="S-1-5-21-3361151005-2080053223-3394076701-4818" providerId="AD"/>
      </p:ext>
    </p:extLst>
  </p:cmAuthor>
  <p:cmAuthor id="2" name="Ashtami Devi" initials="AD" lastIdx="5" clrIdx="1">
    <p:extLst>
      <p:ext uri="{19B8F6BF-5375-455C-9EA6-DF929625EA0E}">
        <p15:presenceInfo xmlns:p15="http://schemas.microsoft.com/office/powerpoint/2012/main" userId="S-1-5-21-3361151005-2080053223-3394076701-16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8A3C"/>
    <a:srgbClr val="8D8561"/>
    <a:srgbClr val="040001"/>
    <a:srgbClr val="D0CDBC"/>
    <a:srgbClr val="C7203E"/>
    <a:srgbClr val="000000"/>
    <a:srgbClr val="FFFFFF"/>
    <a:srgbClr val="C0504D"/>
    <a:srgbClr val="D90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64452" autoAdjust="0"/>
  </p:normalViewPr>
  <p:slideViewPr>
    <p:cSldViewPr>
      <p:cViewPr varScale="1">
        <p:scale>
          <a:sx n="71" d="100"/>
          <a:sy n="71" d="100"/>
        </p:scale>
        <p:origin x="582" y="4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7FC065-5D16-48D8-BD78-EC636424E809}" type="datetimeFigureOut">
              <a:rPr lang="en-US" smtClean="0"/>
              <a:pPr/>
              <a:t>1/12/2016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56487-3873-43C3-ADB1-463FA416D8D6}" type="slidenum">
              <a:rPr lang="en-US" smtClean="0"/>
              <a:pPr/>
              <a:t>‹#›</a:t>
            </a:fld>
            <a:endParaRPr lang="en-US"/>
          </a:p>
        </p:txBody>
      </p:sp>
    </p:spTree>
    <p:extLst>
      <p:ext uri="{BB962C8B-B14F-4D97-AF65-F5344CB8AC3E}">
        <p14:creationId xmlns:p14="http://schemas.microsoft.com/office/powerpoint/2010/main" val="259330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0A0FE-BBC5-40A6-8CC1-FCF085333536}"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23421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5767A3-86E8-49D1-860B-119122555381}" type="slidenum">
              <a:rPr lang="en-US"/>
              <a:pPr/>
              <a:t>15</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41571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5767A3-86E8-49D1-860B-119122555381}" type="slidenum">
              <a:rPr lang="en-US"/>
              <a:pPr/>
              <a:t>16</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IN" dirty="0" smtClean="0"/>
              <a:t>There are 4 rectangular boxes connected by 3 arrows. Starting from the left, the first box contains the text define problem. An arrow originates from this box and points at the next box, which contains the text generate alternative solutions. An arrow originates from this box and points at the next box, which contains the text evaluate alternative solutions. An arrow extends from this box and points at the next,</a:t>
            </a:r>
            <a:r>
              <a:rPr lang="en-IN" baseline="0" dirty="0" smtClean="0"/>
              <a:t> which reads</a:t>
            </a:r>
            <a:r>
              <a:rPr lang="en-IN" dirty="0" smtClean="0"/>
              <a:t> continue selling until purchase decision.</a:t>
            </a:r>
            <a:endParaRPr lang="en-US" dirty="0"/>
          </a:p>
        </p:txBody>
      </p:sp>
    </p:spTree>
    <p:extLst>
      <p:ext uri="{BB962C8B-B14F-4D97-AF65-F5344CB8AC3E}">
        <p14:creationId xmlns:p14="http://schemas.microsoft.com/office/powerpoint/2010/main" val="3936072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5481E2-A389-4126-9866-41A1CBB67B6F}" type="slidenum">
              <a:rPr lang="en-US"/>
              <a:pPr/>
              <a:t>17</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24724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556487-3873-43C3-ADB1-463FA416D8D6}" type="slidenum">
              <a:rPr lang="en-US" smtClean="0"/>
              <a:pPr/>
              <a:t>18</a:t>
            </a:fld>
            <a:endParaRPr lang="en-US"/>
          </a:p>
        </p:txBody>
      </p:sp>
    </p:spTree>
    <p:extLst>
      <p:ext uri="{BB962C8B-B14F-4D97-AF65-F5344CB8AC3E}">
        <p14:creationId xmlns:p14="http://schemas.microsoft.com/office/powerpoint/2010/main" val="642521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B3ED9A-CFCC-4518-8267-B0FA48AEF6E9}" type="slidenum">
              <a:rPr lang="en-US"/>
              <a:pPr/>
              <a:t>19</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normAutofit/>
          </a:bodyPr>
          <a:lstStyle/>
          <a:p>
            <a:endParaRPr lang="en-IN" dirty="0"/>
          </a:p>
        </p:txBody>
      </p:sp>
    </p:spTree>
    <p:extLst>
      <p:ext uri="{BB962C8B-B14F-4D97-AF65-F5344CB8AC3E}">
        <p14:creationId xmlns:p14="http://schemas.microsoft.com/office/powerpoint/2010/main" val="1491214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B62727-1519-4098-8DE2-5ECD1783E6DE}" type="slidenum">
              <a:rPr lang="en-US"/>
              <a:pPr/>
              <a:t>20</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09073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042ADD-B329-4BCD-BE11-67EFC225112C}" type="slidenum">
              <a:rPr lang="en-US"/>
              <a:pPr/>
              <a:t>22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52261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smtClean="0"/>
          </a:p>
          <a:p>
            <a:endParaRPr lang="en-US" dirty="0"/>
          </a:p>
        </p:txBody>
      </p:sp>
      <p:sp>
        <p:nvSpPr>
          <p:cNvPr id="4" name="Slide Number Placeholder 3"/>
          <p:cNvSpPr>
            <a:spLocks noGrp="1"/>
          </p:cNvSpPr>
          <p:nvPr>
            <p:ph type="sldNum" sz="quarter" idx="10"/>
          </p:nvPr>
        </p:nvSpPr>
        <p:spPr/>
        <p:txBody>
          <a:bodyPr/>
          <a:lstStyle/>
          <a:p>
            <a:fld id="{20556487-3873-43C3-ADB1-463FA416D8D6}" type="slidenum">
              <a:rPr lang="en-US" smtClean="0"/>
              <a:pPr/>
              <a:t>23</a:t>
            </a:fld>
            <a:endParaRPr lang="en-US"/>
          </a:p>
        </p:txBody>
      </p:sp>
    </p:spTree>
    <p:extLst>
      <p:ext uri="{BB962C8B-B14F-4D97-AF65-F5344CB8AC3E}">
        <p14:creationId xmlns:p14="http://schemas.microsoft.com/office/powerpoint/2010/main" val="1498983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556487-3873-43C3-ADB1-463FA416D8D6}" type="slidenum">
              <a:rPr lang="en-US" smtClean="0"/>
              <a:pPr/>
              <a:t>24</a:t>
            </a:fld>
            <a:endParaRPr lang="en-US"/>
          </a:p>
        </p:txBody>
      </p:sp>
    </p:spTree>
    <p:extLst>
      <p:ext uri="{BB962C8B-B14F-4D97-AF65-F5344CB8AC3E}">
        <p14:creationId xmlns:p14="http://schemas.microsoft.com/office/powerpoint/2010/main" val="418353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BEC68-F179-4BF1-9B57-1DC88996F7EE}" type="slidenum">
              <a:rPr lang="en-US"/>
              <a:pPr/>
              <a:t>3</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23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C66A71-CCCB-407D-8835-24FA0380A9DC}" type="slidenum">
              <a:rPr lang="en-US"/>
              <a:pPr/>
              <a:t>4</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7598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556487-3873-43C3-ADB1-463FA416D8D6}" type="slidenum">
              <a:rPr lang="en-US" smtClean="0"/>
              <a:pPr/>
              <a:t>5</a:t>
            </a:fld>
            <a:endParaRPr lang="en-US"/>
          </a:p>
        </p:txBody>
      </p:sp>
    </p:spTree>
    <p:extLst>
      <p:ext uri="{BB962C8B-B14F-4D97-AF65-F5344CB8AC3E}">
        <p14:creationId xmlns:p14="http://schemas.microsoft.com/office/powerpoint/2010/main" val="3684684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smtClean="0"/>
          </a:p>
          <a:p>
            <a:endParaRPr lang="en-US" dirty="0"/>
          </a:p>
        </p:txBody>
      </p:sp>
      <p:sp>
        <p:nvSpPr>
          <p:cNvPr id="4" name="Slide Number Placeholder 3"/>
          <p:cNvSpPr>
            <a:spLocks noGrp="1"/>
          </p:cNvSpPr>
          <p:nvPr>
            <p:ph type="sldNum" sz="quarter" idx="10"/>
          </p:nvPr>
        </p:nvSpPr>
        <p:spPr/>
        <p:txBody>
          <a:bodyPr/>
          <a:lstStyle/>
          <a:p>
            <a:fld id="{20556487-3873-43C3-ADB1-463FA416D8D6}" type="slidenum">
              <a:rPr lang="en-US" smtClean="0"/>
              <a:pPr/>
              <a:t>6</a:t>
            </a:fld>
            <a:endParaRPr lang="en-US"/>
          </a:p>
        </p:txBody>
      </p:sp>
    </p:spTree>
    <p:extLst>
      <p:ext uri="{BB962C8B-B14F-4D97-AF65-F5344CB8AC3E}">
        <p14:creationId xmlns:p14="http://schemas.microsoft.com/office/powerpoint/2010/main" val="687198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B9F0E-C287-4530-9FA8-4FD7F276598E}" type="slidenum">
              <a:rPr lang="en-US"/>
              <a:pPr/>
              <a:t>10</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3613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84FAD-913B-4270-A4BE-B94504DFE206}" type="slidenum">
              <a:rPr lang="en-US"/>
              <a:pPr/>
              <a:t>11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75923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0556487-3873-43C3-ADB1-463FA416D8D6}" type="slidenum">
              <a:rPr lang="en-US" smtClean="0"/>
              <a:pPr/>
              <a:t>13</a:t>
            </a:fld>
            <a:endParaRPr lang="en-US"/>
          </a:p>
        </p:txBody>
      </p:sp>
    </p:spTree>
    <p:extLst>
      <p:ext uri="{BB962C8B-B14F-4D97-AF65-F5344CB8AC3E}">
        <p14:creationId xmlns:p14="http://schemas.microsoft.com/office/powerpoint/2010/main" val="239567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5767A3-86E8-49D1-860B-119122555381}" type="slidenum">
              <a:rPr lang="en-US"/>
              <a:pPr/>
              <a:t>14</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1539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Footer Placeholder 1"/>
          <p:cNvSpPr>
            <a:spLocks noGrp="1"/>
          </p:cNvSpPr>
          <p:nvPr>
            <p:ph type="ftr" sz="quarter" idx="10"/>
          </p:nvPr>
        </p:nvSpPr>
        <p:spPr>
          <a:xfrm>
            <a:off x="5181600" y="6440488"/>
            <a:ext cx="3936264" cy="422275"/>
          </a:xfrm>
        </p:spPr>
        <p:txBody>
          <a:bodyPr anchor="b"/>
          <a:lstStyle>
            <a:lvl1pPr algn="ctr" rtl="0" eaLnBrk="1" fontAlgn="base" hangingPunct="1">
              <a:spcBef>
                <a:spcPct val="0"/>
              </a:spcBef>
              <a:spcAft>
                <a:spcPct val="0"/>
              </a:spcAft>
              <a:defRPr lang="en-US" sz="700" kern="700" spc="50" smtClean="0">
                <a:solidFill>
                  <a:schemeClr val="tx1"/>
                </a:solidFill>
                <a:latin typeface="Arial Narrow"/>
                <a:ea typeface="ＭＳ Ｐゴシック" panose="020B0600070205080204" pitchFamily="34" charset="-128"/>
                <a:cs typeface="Arial Narrow"/>
              </a:defRPr>
            </a:lvl1pPr>
          </a:lstStyle>
          <a:p>
            <a:pPr>
              <a:defRPr/>
            </a:pPr>
            <a:r>
              <a:rPr lang="en-IN" dirty="0" smtClean="0"/>
              <a:t>Copyright ©2017 Cengage Learning. All Rights Reserved. May not be scanned, copied or duplicated, or posted to a publicly accessible website, in whole or in part. </a:t>
            </a:r>
            <a:endParaRPr lang="en-IN" dirty="0"/>
          </a:p>
        </p:txBody>
      </p:sp>
      <p:sp>
        <p:nvSpPr>
          <p:cNvPr id="21" name="TextBox 20"/>
          <p:cNvSpPr txBox="1">
            <a:spLocks noChangeArrowheads="1"/>
          </p:cNvSpPr>
          <p:nvPr userDrawn="1"/>
        </p:nvSpPr>
        <p:spPr bwMode="auto">
          <a:xfrm>
            <a:off x="5508625" y="1778000"/>
            <a:ext cx="13287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r>
              <a:rPr lang="en-US" altLang="en-US" sz="7200" dirty="0" smtClean="0">
                <a:solidFill>
                  <a:schemeClr val="tx2"/>
                </a:solidFill>
                <a:latin typeface="DINPro-CondBlack"/>
                <a:ea typeface="DINPro-CondBlack"/>
                <a:cs typeface="DINPro-CondBlack"/>
              </a:rPr>
              <a:t> </a:t>
            </a:r>
            <a:r>
              <a:rPr lang="en-US" altLang="en-US" sz="7200" dirty="0" smtClean="0">
                <a:solidFill>
                  <a:schemeClr val="tx1"/>
                </a:solidFill>
                <a:latin typeface="DINPro-CondBlack"/>
                <a:ea typeface="DINPro-CondBlack"/>
                <a:cs typeface="DINPro-CondBlack"/>
              </a:rPr>
              <a:t>1</a:t>
            </a:r>
          </a:p>
        </p:txBody>
      </p:sp>
      <p:sp>
        <p:nvSpPr>
          <p:cNvPr id="22" name="TextBox 21"/>
          <p:cNvSpPr txBox="1">
            <a:spLocks noChangeArrowheads="1"/>
          </p:cNvSpPr>
          <p:nvPr userDrawn="1"/>
        </p:nvSpPr>
        <p:spPr bwMode="auto">
          <a:xfrm>
            <a:off x="5508625" y="3165475"/>
            <a:ext cx="32051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spcBef>
                <a:spcPct val="50000"/>
              </a:spcBef>
              <a:defRPr/>
            </a:pPr>
            <a:r>
              <a:rPr lang="en-IN" sz="3200" dirty="0" smtClean="0">
                <a:solidFill>
                  <a:schemeClr val="tx1"/>
                </a:solidFill>
                <a:latin typeface="Arial" panose="020B0604020202020204" pitchFamily="34" charset="0"/>
                <a:cs typeface="Arial" panose="020B0604020202020204" pitchFamily="34" charset="0"/>
              </a:rPr>
              <a:t>Overview of Selling</a:t>
            </a:r>
          </a:p>
        </p:txBody>
      </p:sp>
      <p:sp>
        <p:nvSpPr>
          <p:cNvPr id="23" name="Rectangle 22"/>
          <p:cNvSpPr/>
          <p:nvPr userDrawn="1"/>
        </p:nvSpPr>
        <p:spPr>
          <a:xfrm>
            <a:off x="0" y="-19459"/>
            <a:ext cx="9144000" cy="1619660"/>
          </a:xfrm>
          <a:prstGeom prst="rect">
            <a:avLst/>
          </a:prstGeom>
          <a:solidFill>
            <a:srgbClr val="5B8A3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cxnSp>
        <p:nvCxnSpPr>
          <p:cNvPr id="24" name="Straight Connector 23"/>
          <p:cNvCxnSpPr/>
          <p:nvPr userDrawn="1"/>
        </p:nvCxnSpPr>
        <p:spPr>
          <a:xfrm>
            <a:off x="4832350" y="2987675"/>
            <a:ext cx="4311650" cy="0"/>
          </a:xfrm>
          <a:prstGeom prst="line">
            <a:avLst/>
          </a:prstGeom>
          <a:ln w="38100" cmpd="sng">
            <a:solidFill>
              <a:srgbClr val="5B8A3C"/>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8216" y="-19459"/>
            <a:ext cx="5212080" cy="6889398"/>
          </a:xfrm>
          <a:prstGeom prst="rect">
            <a:avLst/>
          </a:prstGeom>
        </p:spPr>
      </p:pic>
    </p:spTree>
    <p:extLst>
      <p:ext uri="{BB962C8B-B14F-4D97-AF65-F5344CB8AC3E}">
        <p14:creationId xmlns:p14="http://schemas.microsoft.com/office/powerpoint/2010/main" val="25972817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Rectangle 2"/>
          <p:cNvSpPr/>
          <p:nvPr userDrawn="1"/>
        </p:nvSpPr>
        <p:spPr>
          <a:xfrm flipV="1">
            <a:off x="0" y="0"/>
            <a:ext cx="9144000" cy="6858000"/>
          </a:xfrm>
          <a:prstGeom prst="rect">
            <a:avLst/>
          </a:prstGeom>
          <a:solidFill>
            <a:srgbClr val="E0E3E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Oval 3"/>
          <p:cNvSpPr/>
          <p:nvPr userDrawn="1"/>
        </p:nvSpPr>
        <p:spPr>
          <a:xfrm>
            <a:off x="1233488" y="58738"/>
            <a:ext cx="6669087" cy="6670675"/>
          </a:xfrm>
          <a:prstGeom prst="ellipse">
            <a:avLst/>
          </a:prstGeom>
          <a:solidFill>
            <a:schemeClr val="bg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Oval 4"/>
          <p:cNvSpPr/>
          <p:nvPr userDrawn="1"/>
        </p:nvSpPr>
        <p:spPr>
          <a:xfrm>
            <a:off x="1001713" y="250825"/>
            <a:ext cx="890587" cy="890588"/>
          </a:xfrm>
          <a:prstGeom prst="ellipse">
            <a:avLst/>
          </a:prstGeom>
          <a:solidFill>
            <a:srgbClr val="5B8A3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TextBox 5"/>
          <p:cNvSpPr txBox="1">
            <a:spLocks noChangeArrowheads="1"/>
          </p:cNvSpPr>
          <p:nvPr userDrawn="1"/>
        </p:nvSpPr>
        <p:spPr bwMode="auto">
          <a:xfrm>
            <a:off x="1233488" y="393700"/>
            <a:ext cx="4581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eaLnBrk="1" hangingPunct="1">
              <a:defRPr/>
            </a:pPr>
            <a:r>
              <a:rPr lang="en-US" altLang="en-US" sz="3200" dirty="0" smtClean="0">
                <a:solidFill>
                  <a:srgbClr val="B00027"/>
                </a:solidFill>
                <a:latin typeface="Arial Narrow" pitchFamily="34" charset="0"/>
                <a:ea typeface="Arial Narrow" pitchFamily="34" charset="0"/>
                <a:cs typeface="Arial Narrow" pitchFamily="34" charset="0"/>
              </a:rPr>
              <a:t>SUMMARY</a:t>
            </a:r>
          </a:p>
        </p:txBody>
      </p:sp>
      <p:pic>
        <p:nvPicPr>
          <p:cNvPr id="7" name="Picture 10" descr="4LTR_colorStrip.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25"/>
            <a:ext cx="300038"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EAE9CC9B-2513-49FD-B51C-2E783DBE9ABE}"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10"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SELL5 | CH1</a:t>
            </a:r>
            <a:endParaRPr lang="en-US" b="1" dirty="0">
              <a:solidFill>
                <a:srgbClr val="000000"/>
              </a:solidFill>
            </a:endParaRPr>
          </a:p>
        </p:txBody>
      </p:sp>
      <p:sp>
        <p:nvSpPr>
          <p:cNvPr id="14" name="Content Placeholder 2"/>
          <p:cNvSpPr>
            <a:spLocks noGrp="1"/>
          </p:cNvSpPr>
          <p:nvPr>
            <p:ph idx="12"/>
          </p:nvPr>
        </p:nvSpPr>
        <p:spPr>
          <a:xfrm>
            <a:off x="1232969" y="1482188"/>
            <a:ext cx="7821824" cy="4227731"/>
          </a:xfrm>
        </p:spPr>
        <p:txBody>
          <a:bodyPr/>
          <a:lstStyle>
            <a:lvl1pPr marL="342900" indent="-342900">
              <a:lnSpc>
                <a:spcPct val="90000"/>
              </a:lnSpc>
              <a:buClr>
                <a:srgbClr val="B00027"/>
              </a:buClr>
              <a:buFont typeface="Lucida Grande"/>
              <a:buChar char="•"/>
              <a:defRPr/>
            </a:lvl1pPr>
            <a:lvl2pPr marL="640080" indent="-274320">
              <a:lnSpc>
                <a:spcPct val="90000"/>
              </a:lnSpc>
              <a:buClr>
                <a:srgbClr val="B00027"/>
              </a:buClr>
              <a:buFont typeface="Arial"/>
              <a:buChar char="•"/>
              <a:defRPr b="0" i="1"/>
            </a:lvl2pPr>
            <a:lvl3pPr marL="960120" indent="-320040">
              <a:lnSpc>
                <a:spcPct val="90000"/>
              </a:lnSpc>
              <a:buClr>
                <a:srgbClr val="B00027"/>
              </a:buClr>
              <a:buSzPct val="100000"/>
              <a:buFont typeface="Lucida Grande"/>
              <a:buChar char="-"/>
              <a:defRPr sz="2800"/>
            </a:lvl3pPr>
            <a:lvl4pPr marL="1234440" indent="-228600">
              <a:lnSpc>
                <a:spcPct val="90000"/>
              </a:lnSpc>
              <a:buFont typeface="Arial"/>
              <a:buChar char="▸"/>
              <a:defRPr sz="2400"/>
            </a:lvl4pPr>
            <a:lvl5pPr marL="1508760" indent="-2286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13"/>
          </p:nvPr>
        </p:nvSpPr>
        <p:spPr/>
        <p:txBody>
          <a:bodyPr/>
          <a:lstStyle>
            <a:lvl1pPr>
              <a:defRPr/>
            </a:lvl1pPr>
          </a:lstStyle>
          <a:p>
            <a:pPr>
              <a:defRPr/>
            </a:pPr>
            <a:fld id="{6231D177-A997-458C-8E63-8CC992207E60}" type="datetimeFigureOut">
              <a:rPr lang="en-US"/>
              <a:pPr>
                <a:defRPr/>
              </a:pPr>
              <a:t>1/12/2016</a:t>
            </a:fld>
            <a:endParaRPr lang="en-US"/>
          </a:p>
        </p:txBody>
      </p:sp>
      <p:sp>
        <p:nvSpPr>
          <p:cNvPr id="12" name="Footer Placeholder 4"/>
          <p:cNvSpPr>
            <a:spLocks noGrp="1"/>
          </p:cNvSpPr>
          <p:nvPr>
            <p:ph type="ftr" sz="quarter" idx="14"/>
          </p:nvPr>
        </p:nvSpPr>
        <p:spPr/>
        <p:txBody>
          <a:bodyPr/>
          <a:lstStyle>
            <a:lvl1pPr>
              <a:defRPr/>
            </a:lvl1pPr>
          </a:lstStyle>
          <a:p>
            <a:pPr>
              <a:defRPr/>
            </a:pPr>
            <a:endParaRPr lang="en-US"/>
          </a:p>
        </p:txBody>
      </p:sp>
      <p:sp>
        <p:nvSpPr>
          <p:cNvPr id="13" name="Title 1"/>
          <p:cNvSpPr>
            <a:spLocks noGrp="1"/>
          </p:cNvSpPr>
          <p:nvPr>
            <p:ph type="title"/>
          </p:nvPr>
        </p:nvSpPr>
        <p:spPr>
          <a:xfrm>
            <a:off x="525764" y="3251"/>
            <a:ext cx="8229600" cy="1143000"/>
          </a:xfrm>
        </p:spPr>
        <p:txBody>
          <a:bodyPr>
            <a:normAutofit/>
          </a:bodyPr>
          <a:lstStyle>
            <a:lvl1pPr algn="l">
              <a:defRPr sz="3200" b="1">
                <a:latin typeface="Franklin Gothic Medium"/>
                <a:cs typeface="Franklin Gothic Medium"/>
              </a:defRPr>
            </a:lvl1pPr>
          </a:lstStyle>
          <a:p>
            <a:r>
              <a:rPr lang="en-US" dirty="0"/>
              <a:t>Click to edit Master title style</a:t>
            </a:r>
          </a:p>
        </p:txBody>
      </p:sp>
      <p:sp>
        <p:nvSpPr>
          <p:cNvPr id="15"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spTree>
    <p:extLst>
      <p:ext uri="{BB962C8B-B14F-4D97-AF65-F5344CB8AC3E}">
        <p14:creationId xmlns:p14="http://schemas.microsoft.com/office/powerpoint/2010/main" val="246483041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5B8A3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 name="Picture 2" descr="4ltr_logo_new_REVISEDbw.psd"/>
          <p:cNvPicPr>
            <a:picLocks noChangeAspect="1"/>
          </p:cNvPicPr>
          <p:nvPr userDrawn="1"/>
        </p:nvPicPr>
        <p:blipFill rotWithShape="1">
          <a:blip r:embed="rId2">
            <a:extLst>
              <a:ext uri="{28A0092B-C50C-407E-A947-70E740481C1C}">
                <a14:useLocalDpi xmlns:a14="http://schemas.microsoft.com/office/drawing/2010/main" val="0"/>
              </a:ext>
            </a:extLst>
          </a:blip>
          <a:srcRect l="6824" t="6983" r="7072" b="4960"/>
          <a:stretch/>
        </p:blipFill>
        <p:spPr>
          <a:xfrm>
            <a:off x="3465147" y="2078159"/>
            <a:ext cx="2204181" cy="2210533"/>
          </a:xfrm>
          <a:prstGeom prst="ellipse">
            <a:avLst/>
          </a:prstGeom>
        </p:spPr>
      </p:pic>
      <p:sp>
        <p:nvSpPr>
          <p:cNvPr id="4"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2AAAC146-CE6A-4EE5-8C50-D12609894D7C}"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6"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SELL5 | CH1</a:t>
            </a:r>
            <a:endParaRPr lang="en-US" b="1" dirty="0">
              <a:solidFill>
                <a:srgbClr val="000000"/>
              </a:solidFill>
            </a:endParaRPr>
          </a:p>
        </p:txBody>
      </p:sp>
      <p:sp>
        <p:nvSpPr>
          <p:cNvPr id="7" name="Date Placeholder 3"/>
          <p:cNvSpPr>
            <a:spLocks noGrp="1"/>
          </p:cNvSpPr>
          <p:nvPr>
            <p:ph type="dt" sz="half" idx="10"/>
          </p:nvPr>
        </p:nvSpPr>
        <p:spPr/>
        <p:txBody>
          <a:bodyPr/>
          <a:lstStyle>
            <a:lvl1pPr>
              <a:defRPr/>
            </a:lvl1pPr>
          </a:lstStyle>
          <a:p>
            <a:pPr>
              <a:defRPr/>
            </a:pPr>
            <a:fld id="{54DD076E-EE14-4595-A798-84E5B4AD108E}" type="datetimeFigureOut">
              <a:rPr lang="en-US"/>
              <a:pPr>
                <a:defRPr/>
              </a:pPr>
              <a:t>1/12/2016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spTree>
    <p:extLst>
      <p:ext uri="{BB962C8B-B14F-4D97-AF65-F5344CB8AC3E}">
        <p14:creationId xmlns:p14="http://schemas.microsoft.com/office/powerpoint/2010/main" val="13830560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D911E7E-EC1A-4238-88DD-4181AC42A8FF}" type="datetimeFigureOut">
              <a:rPr lang="en-US"/>
              <a:pPr>
                <a:defRPr/>
              </a:pPr>
              <a:t>1/12/2016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DE4A27-705D-426C-A605-464A8B487525}" type="slidenum">
              <a:rPr lang="en-US" altLang="en-US"/>
              <a:pPr>
                <a:defRPr/>
              </a:pPr>
              <a:t>‹#›</a:t>
            </a:fld>
            <a:endParaRPr lang="en-US" altLang="en-US"/>
          </a:p>
        </p:txBody>
      </p:sp>
    </p:spTree>
    <p:extLst>
      <p:ext uri="{BB962C8B-B14F-4D97-AF65-F5344CB8AC3E}">
        <p14:creationId xmlns:p14="http://schemas.microsoft.com/office/powerpoint/2010/main" val="845150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3A043B8-B5A8-4166-8AA0-FC387FACE887}" type="datetimeFigureOut">
              <a:rPr lang="en-US"/>
              <a:pPr>
                <a:defRPr/>
              </a:pPr>
              <a:t>1/12/2016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A192E3-3DF6-40F1-87CB-22D935B1A55D}" type="slidenum">
              <a:rPr lang="en-US" altLang="en-US"/>
              <a:pPr>
                <a:defRPr/>
              </a:pPr>
              <a:t>‹#›</a:t>
            </a:fld>
            <a:endParaRPr lang="en-US" altLang="en-US"/>
          </a:p>
        </p:txBody>
      </p:sp>
    </p:spTree>
    <p:extLst>
      <p:ext uri="{BB962C8B-B14F-4D97-AF65-F5344CB8AC3E}">
        <p14:creationId xmlns:p14="http://schemas.microsoft.com/office/powerpoint/2010/main" val="588602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9DAD57C-029A-495B-8B08-680C9A57A1C5}" type="datetimeFigureOut">
              <a:rPr lang="en-US"/>
              <a:pPr>
                <a:defRPr/>
              </a:pPr>
              <a:t>1/12/2016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FFFCACF-994C-499B-BD0F-B6364CA8A670}" type="slidenum">
              <a:rPr lang="en-US" altLang="en-US"/>
              <a:pPr>
                <a:defRPr/>
              </a:pPr>
              <a:t>‹#›</a:t>
            </a:fld>
            <a:endParaRPr lang="en-US" altLang="en-US"/>
          </a:p>
        </p:txBody>
      </p:sp>
    </p:spTree>
    <p:extLst>
      <p:ext uri="{BB962C8B-B14F-4D97-AF65-F5344CB8AC3E}">
        <p14:creationId xmlns:p14="http://schemas.microsoft.com/office/powerpoint/2010/main" val="2917590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2C327C2-E484-4459-A1E7-B5B67DCF2F2B}" type="datetimeFigureOut">
              <a:rPr lang="en-US"/>
              <a:pPr>
                <a:defRPr/>
              </a:pPr>
              <a:t>1/12/2016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8BB4335-B859-4B75-84E9-FF47A9617B09}" type="slidenum">
              <a:rPr lang="en-US" altLang="en-US"/>
              <a:pPr>
                <a:defRPr/>
              </a:pPr>
              <a:t>‹#›</a:t>
            </a:fld>
            <a:endParaRPr lang="en-US" altLang="en-US"/>
          </a:p>
        </p:txBody>
      </p:sp>
    </p:spTree>
    <p:extLst>
      <p:ext uri="{BB962C8B-B14F-4D97-AF65-F5344CB8AC3E}">
        <p14:creationId xmlns:p14="http://schemas.microsoft.com/office/powerpoint/2010/main" val="1032044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8B15C12-FE46-402F-9C4D-CCDA222E5432}" type="datetimeFigureOut">
              <a:rPr lang="en-US"/>
              <a:pPr>
                <a:defRPr/>
              </a:pPr>
              <a:t>1/12/2016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C1DD9F-EC96-454B-816B-7E10229FCD12}" type="slidenum">
              <a:rPr lang="en-US" altLang="en-US"/>
              <a:pPr>
                <a:defRPr/>
              </a:pPr>
              <a:t>‹#›</a:t>
            </a:fld>
            <a:endParaRPr lang="en-US" altLang="en-US"/>
          </a:p>
        </p:txBody>
      </p:sp>
    </p:spTree>
    <p:extLst>
      <p:ext uri="{BB962C8B-B14F-4D97-AF65-F5344CB8AC3E}">
        <p14:creationId xmlns:p14="http://schemas.microsoft.com/office/powerpoint/2010/main" val="3108729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C13C58C-1237-4AA5-835B-F8A7EEB08945}" type="datetimeFigureOut">
              <a:rPr lang="en-US"/>
              <a:pPr>
                <a:defRPr/>
              </a:pPr>
              <a:t>1/12/2016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C5D017-27A2-4E5B-AE9B-A1823A890488}" type="slidenum">
              <a:rPr lang="en-US" altLang="en-US"/>
              <a:pPr>
                <a:defRPr/>
              </a:pPr>
              <a:t>‹#›</a:t>
            </a:fld>
            <a:endParaRPr lang="en-US" altLang="en-US"/>
          </a:p>
        </p:txBody>
      </p:sp>
    </p:spTree>
    <p:extLst>
      <p:ext uri="{BB962C8B-B14F-4D97-AF65-F5344CB8AC3E}">
        <p14:creationId xmlns:p14="http://schemas.microsoft.com/office/powerpoint/2010/main" val="1108117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105B01E-6491-4501-8D91-BE55A83E0BEC}" type="datetimeFigureOut">
              <a:rPr lang="en-US"/>
              <a:pPr>
                <a:defRPr/>
              </a:pPr>
              <a:t>1/12/2016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735B4E-957E-497C-978F-F0163DC84A3B}" type="slidenum">
              <a:rPr lang="en-US" altLang="en-US"/>
              <a:pPr>
                <a:defRPr/>
              </a:pPr>
              <a:t>‹#›</a:t>
            </a:fld>
            <a:endParaRPr lang="en-US" altLang="en-US"/>
          </a:p>
        </p:txBody>
      </p:sp>
    </p:spTree>
    <p:extLst>
      <p:ext uri="{BB962C8B-B14F-4D97-AF65-F5344CB8AC3E}">
        <p14:creationId xmlns:p14="http://schemas.microsoft.com/office/powerpoint/2010/main" val="2028193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7B44BC-C031-41B0-B55C-7E2CDEBC80C1}" type="datetimeFigureOut">
              <a:rPr lang="en-US"/>
              <a:pPr>
                <a:defRPr/>
              </a:pPr>
              <a:t>1/12/2016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0D38EE-45D4-42EE-80E9-455C4AD9E4BE}" type="slidenum">
              <a:rPr lang="en-US" altLang="en-US"/>
              <a:pPr>
                <a:defRPr/>
              </a:pPr>
              <a:t>‹#›</a:t>
            </a:fld>
            <a:endParaRPr lang="en-US" altLang="en-US"/>
          </a:p>
        </p:txBody>
      </p:sp>
    </p:spTree>
    <p:extLst>
      <p:ext uri="{BB962C8B-B14F-4D97-AF65-F5344CB8AC3E}">
        <p14:creationId xmlns:p14="http://schemas.microsoft.com/office/powerpoint/2010/main" val="300826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flipV="1">
            <a:off x="1489" y="0"/>
            <a:ext cx="9144000" cy="2497593"/>
          </a:xfrm>
          <a:prstGeom prst="rect">
            <a:avLst/>
          </a:prstGeom>
          <a:gradFill flip="none" rotWithShape="1">
            <a:gsLst>
              <a:gs pos="0">
                <a:srgbClr val="B2BFBE">
                  <a:alpha val="61000"/>
                </a:srgbClr>
              </a:gs>
              <a:gs pos="85000">
                <a:srgbClr val="FFFFFF"/>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F44B018F-BBC6-4579-AF96-E015392F079D}"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7"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SELL5 | CH1</a:t>
            </a:r>
            <a:endParaRPr lang="en-US" b="1" dirty="0">
              <a:solidFill>
                <a:srgbClr val="000000"/>
              </a:solidFill>
            </a:endParaRPr>
          </a:p>
        </p:txBody>
      </p:sp>
      <p:sp>
        <p:nvSpPr>
          <p:cNvPr id="8" name="Chord 7"/>
          <p:cNvSpPr/>
          <p:nvPr userDrawn="1"/>
        </p:nvSpPr>
        <p:spPr>
          <a:xfrm rot="13320000">
            <a:off x="-465138" y="155575"/>
            <a:ext cx="987426" cy="987425"/>
          </a:xfrm>
          <a:prstGeom prst="chord">
            <a:avLst>
              <a:gd name="adj1" fmla="val 2700000"/>
              <a:gd name="adj2" fmla="val 13872841"/>
            </a:avLst>
          </a:prstGeom>
          <a:solidFill>
            <a:srgbClr val="5B8A3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525764" y="3251"/>
            <a:ext cx="8229600" cy="1143000"/>
          </a:xfrm>
        </p:spPr>
        <p:txBody>
          <a:bodyPr>
            <a:normAutofit/>
          </a:bodyPr>
          <a:lstStyle>
            <a:lvl1pPr algn="l">
              <a:defRPr sz="3200" b="1">
                <a:latin typeface="Franklin Gothic Medium"/>
                <a:cs typeface="Franklin Gothic Medium"/>
              </a:defRPr>
            </a:lvl1pPr>
          </a:lstStyle>
          <a:p>
            <a:r>
              <a:rPr lang="en-US" dirty="0"/>
              <a:t>Click to edit Master title style</a:t>
            </a:r>
          </a:p>
        </p:txBody>
      </p:sp>
      <p:sp>
        <p:nvSpPr>
          <p:cNvPr id="3" name="Content Placeholder 2"/>
          <p:cNvSpPr>
            <a:spLocks noGrp="1"/>
          </p:cNvSpPr>
          <p:nvPr>
            <p:ph idx="1"/>
          </p:nvPr>
        </p:nvSpPr>
        <p:spPr>
          <a:xfrm>
            <a:off x="994500" y="1532988"/>
            <a:ext cx="7821824" cy="4227731"/>
          </a:xfrm>
        </p:spPr>
        <p:txBody>
          <a:bodyPr/>
          <a:lstStyle>
            <a:lvl1pPr marL="342900" indent="-342900">
              <a:lnSpc>
                <a:spcPct val="90000"/>
              </a:lnSpc>
              <a:buClr>
                <a:srgbClr val="B00027"/>
              </a:buClr>
              <a:buFont typeface="Lucida Grande"/>
              <a:buChar char="•"/>
              <a:defRPr/>
            </a:lvl1pPr>
            <a:lvl2pPr marL="640080" indent="-274320">
              <a:lnSpc>
                <a:spcPct val="90000"/>
              </a:lnSpc>
              <a:buClr>
                <a:srgbClr val="B00027"/>
              </a:buClr>
              <a:buFont typeface="Arial"/>
              <a:buChar char="•"/>
              <a:defRPr b="0" i="1"/>
            </a:lvl2pPr>
            <a:lvl3pPr marL="960120" indent="-320040">
              <a:lnSpc>
                <a:spcPct val="90000"/>
              </a:lnSpc>
              <a:buClr>
                <a:srgbClr val="B00027"/>
              </a:buClr>
              <a:buSzPct val="100000"/>
              <a:buFont typeface="Lucida Grande"/>
              <a:buChar char="-"/>
              <a:defRPr sz="2800"/>
            </a:lvl3pPr>
            <a:lvl4pPr marL="1234440" indent="-228600">
              <a:lnSpc>
                <a:spcPct val="90000"/>
              </a:lnSpc>
              <a:buFont typeface="Arial"/>
              <a:buChar char="▸"/>
              <a:defRPr sz="2400"/>
            </a:lvl4pPr>
            <a:lvl5pPr marL="1508760" indent="-2286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10"/>
          </p:nvPr>
        </p:nvSpPr>
        <p:spPr/>
        <p:txBody>
          <a:bodyPr/>
          <a:lstStyle>
            <a:lvl1pPr>
              <a:defRPr/>
            </a:lvl1pPr>
          </a:lstStyle>
          <a:p>
            <a:pPr>
              <a:defRPr/>
            </a:pPr>
            <a:fld id="{3B86AFE7-21B5-4C02-B31A-A8F9640E4B75}" type="datetimeFigureOut">
              <a:rPr lang="en-US"/>
              <a:pPr>
                <a:defRPr/>
              </a:pPr>
              <a:t>1/12/2016</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9BE01A6B-3977-4845-90BA-B4649FC5F657}" type="slidenum">
              <a:rPr lang="en-US" altLang="en-US"/>
              <a:pPr>
                <a:defRPr/>
              </a:pPr>
              <a:t>‹#›</a:t>
            </a:fld>
            <a:endParaRPr lang="en-US" altLang="en-US"/>
          </a:p>
        </p:txBody>
      </p:sp>
      <p:sp>
        <p:nvSpPr>
          <p:cNvPr id="12"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spTree>
    <p:extLst>
      <p:ext uri="{BB962C8B-B14F-4D97-AF65-F5344CB8AC3E}">
        <p14:creationId xmlns:p14="http://schemas.microsoft.com/office/powerpoint/2010/main" val="111057583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5DADE7D-E56C-4C1A-98F4-F4E75A0B74D3}" type="datetimeFigureOut">
              <a:rPr lang="en-US"/>
              <a:pPr>
                <a:defRPr/>
              </a:pPr>
              <a:t>1/12/2016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CDEDFE-3017-42D1-9CE5-9BE6723E03A1}" type="slidenum">
              <a:rPr lang="en-US" altLang="en-US"/>
              <a:pPr>
                <a:defRPr/>
              </a:pPr>
              <a:t>‹#›</a:t>
            </a:fld>
            <a:endParaRPr lang="en-US" altLang="en-US"/>
          </a:p>
        </p:txBody>
      </p:sp>
    </p:spTree>
    <p:extLst>
      <p:ext uri="{BB962C8B-B14F-4D97-AF65-F5344CB8AC3E}">
        <p14:creationId xmlns:p14="http://schemas.microsoft.com/office/powerpoint/2010/main" val="3652876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a:prstGeom prst="rect">
            <a:avLst/>
          </a:prstGeom>
        </p:spPr>
        <p:txBody>
          <a:bodyPr/>
          <a:lstStyle>
            <a:lvl1pPr>
              <a:defRPr/>
            </a:lvl1pPr>
          </a:lstStyle>
          <a:p>
            <a:fld id="{73BDF827-42CE-4FBA-BEEB-86BBAF44D14A}" type="slidenum">
              <a:rPr lang="en-US"/>
              <a:pPr/>
              <a:t>‹#›</a:t>
            </a:fld>
            <a:endParaRPr lang="en-US"/>
          </a:p>
        </p:txBody>
      </p:sp>
    </p:spTree>
    <p:extLst>
      <p:ext uri="{BB962C8B-B14F-4D97-AF65-F5344CB8AC3E}">
        <p14:creationId xmlns:p14="http://schemas.microsoft.com/office/powerpoint/2010/main" val="4148672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313FE484-0E30-4DDE-9808-F3238A8DDE38}" type="slidenum">
              <a:rPr lang="en-US"/>
              <a:pPr/>
              <a:t>‹#›</a:t>
            </a:fld>
            <a:endParaRPr lang="en-US"/>
          </a:p>
        </p:txBody>
      </p:sp>
    </p:spTree>
    <p:extLst>
      <p:ext uri="{BB962C8B-B14F-4D97-AF65-F5344CB8AC3E}">
        <p14:creationId xmlns:p14="http://schemas.microsoft.com/office/powerpoint/2010/main" val="285295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4" name="Rectangle 3"/>
          <p:cNvSpPr/>
          <p:nvPr userDrawn="1"/>
        </p:nvSpPr>
        <p:spPr>
          <a:xfrm flipV="1">
            <a:off x="1489" y="0"/>
            <a:ext cx="9144000" cy="2497593"/>
          </a:xfrm>
          <a:prstGeom prst="rect">
            <a:avLst/>
          </a:prstGeom>
          <a:gradFill flip="none" rotWithShape="1">
            <a:gsLst>
              <a:gs pos="0">
                <a:srgbClr val="B2BFBE">
                  <a:alpha val="61000"/>
                </a:srgbClr>
              </a:gs>
              <a:gs pos="85000">
                <a:srgbClr val="FFFFFF"/>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F92D2E3F-040F-46A2-A67F-40804B534D28}"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6"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pic>
        <p:nvPicPr>
          <p:cNvPr id="7" name="Picture 10" descr="4LTR_colorStrip.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25"/>
            <a:ext cx="300038"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GOVT8 | CH1</a:t>
            </a:r>
            <a:endParaRPr lang="en-US" b="1" dirty="0">
              <a:solidFill>
                <a:srgbClr val="000000"/>
              </a:solidFill>
            </a:endParaRPr>
          </a:p>
        </p:txBody>
      </p:sp>
      <p:sp>
        <p:nvSpPr>
          <p:cNvPr id="2" name="Title 1"/>
          <p:cNvSpPr>
            <a:spLocks noGrp="1"/>
          </p:cNvSpPr>
          <p:nvPr>
            <p:ph type="title"/>
          </p:nvPr>
        </p:nvSpPr>
        <p:spPr>
          <a:xfrm>
            <a:off x="525764" y="3251"/>
            <a:ext cx="8229600" cy="1143000"/>
          </a:xfrm>
        </p:spPr>
        <p:txBody>
          <a:bodyPr>
            <a:normAutofit/>
          </a:bodyPr>
          <a:lstStyle>
            <a:lvl1pPr algn="l">
              <a:defRPr sz="3200" b="1">
                <a:latin typeface="Franklin Gothic Medium"/>
                <a:cs typeface="Franklin Gothic Medium"/>
              </a:defRPr>
            </a:lvl1pPr>
          </a:lstStyle>
          <a:p>
            <a:r>
              <a:rPr lang="en-US"/>
              <a:t>Click to edit Master title style</a:t>
            </a:r>
          </a:p>
        </p:txBody>
      </p:sp>
      <p:sp>
        <p:nvSpPr>
          <p:cNvPr id="3" name="Content Placeholder 2"/>
          <p:cNvSpPr>
            <a:spLocks noGrp="1"/>
          </p:cNvSpPr>
          <p:nvPr>
            <p:ph idx="1"/>
          </p:nvPr>
        </p:nvSpPr>
        <p:spPr>
          <a:xfrm>
            <a:off x="994500" y="1532988"/>
            <a:ext cx="7821824" cy="4227731"/>
          </a:xfrm>
        </p:spPr>
        <p:txBody>
          <a:bodyPr/>
          <a:lstStyle>
            <a:lvl1pPr marL="342900" indent="-342900">
              <a:lnSpc>
                <a:spcPct val="90000"/>
              </a:lnSpc>
              <a:buClr>
                <a:srgbClr val="B00027"/>
              </a:buClr>
              <a:buFont typeface="Lucida Grande"/>
              <a:buChar char="•"/>
              <a:defRPr/>
            </a:lvl1pPr>
            <a:lvl2pPr marL="640080" indent="-274320">
              <a:lnSpc>
                <a:spcPct val="90000"/>
              </a:lnSpc>
              <a:buClr>
                <a:srgbClr val="B00027"/>
              </a:buClr>
              <a:buFont typeface="Arial"/>
              <a:buChar char="•"/>
              <a:defRPr b="0" i="1"/>
            </a:lvl2pPr>
            <a:lvl3pPr marL="960120" indent="-320040">
              <a:lnSpc>
                <a:spcPct val="90000"/>
              </a:lnSpc>
              <a:buClr>
                <a:srgbClr val="B00027"/>
              </a:buClr>
              <a:buSzPct val="100000"/>
              <a:buFont typeface="Lucida Grande"/>
              <a:buChar char="-"/>
              <a:defRPr sz="2800"/>
            </a:lvl3pPr>
            <a:lvl4pPr marL="1234440" indent="-228600">
              <a:lnSpc>
                <a:spcPct val="90000"/>
              </a:lnSpc>
              <a:buFont typeface="Arial"/>
              <a:buChar char="▸"/>
              <a:defRPr sz="2400"/>
            </a:lvl4pPr>
            <a:lvl5pPr marL="1508760" indent="-2286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10"/>
          </p:nvPr>
        </p:nvSpPr>
        <p:spPr/>
        <p:txBody>
          <a:bodyPr/>
          <a:lstStyle>
            <a:lvl1pPr>
              <a:defRPr/>
            </a:lvl1pPr>
          </a:lstStyle>
          <a:p>
            <a:pPr>
              <a:defRPr/>
            </a:pPr>
            <a:fld id="{1202CCB0-9925-4C57-9DAF-4271828A7AD2}" type="datetimeFigureOut">
              <a:rPr lang="en-US"/>
              <a:pPr>
                <a:defRPr/>
              </a:pPr>
              <a:t>1/12/2016</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42FBDAB-BFA9-4D52-A02E-921DAF8CC505}" type="slidenum">
              <a:rPr lang="en-US" altLang="en-US"/>
              <a:pPr>
                <a:defRPr/>
              </a:pPr>
              <a:t>‹#›</a:t>
            </a:fld>
            <a:endParaRPr lang="en-US" altLang="en-US"/>
          </a:p>
        </p:txBody>
      </p:sp>
    </p:spTree>
    <p:extLst>
      <p:ext uri="{BB962C8B-B14F-4D97-AF65-F5344CB8AC3E}">
        <p14:creationId xmlns:p14="http://schemas.microsoft.com/office/powerpoint/2010/main" val="41298076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Rectangle 2"/>
          <p:cNvSpPr/>
          <p:nvPr userDrawn="1"/>
        </p:nvSpPr>
        <p:spPr>
          <a:xfrm flipV="1">
            <a:off x="1489" y="0"/>
            <a:ext cx="9144000" cy="2497593"/>
          </a:xfrm>
          <a:prstGeom prst="rect">
            <a:avLst/>
          </a:prstGeom>
          <a:gradFill flip="none" rotWithShape="1">
            <a:gsLst>
              <a:gs pos="0">
                <a:srgbClr val="B2BFBE">
                  <a:alpha val="61000"/>
                </a:srgbClr>
              </a:gs>
              <a:gs pos="85000">
                <a:srgbClr val="FFFFFF"/>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472B9C3D-A528-47FC-A1EE-2993BEE04FC6}"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6" name="Rectangle 5"/>
          <p:cNvSpPr/>
          <p:nvPr userDrawn="1"/>
        </p:nvSpPr>
        <p:spPr>
          <a:xfrm>
            <a:off x="0" y="368300"/>
            <a:ext cx="2600325" cy="584200"/>
          </a:xfrm>
          <a:prstGeom prst="rect">
            <a:avLst/>
          </a:prstGeom>
          <a:solidFill>
            <a:srgbClr val="5B8A3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TextBox 6"/>
          <p:cNvSpPr txBox="1">
            <a:spLocks noChangeArrowheads="1"/>
          </p:cNvSpPr>
          <p:nvPr userDrawn="1"/>
        </p:nvSpPr>
        <p:spPr bwMode="auto">
          <a:xfrm>
            <a:off x="1588" y="368300"/>
            <a:ext cx="1450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r" eaLnBrk="1" hangingPunct="1">
              <a:defRPr/>
            </a:pPr>
            <a:r>
              <a:rPr lang="en-US" altLang="en-US" sz="3200" b="1" dirty="0" smtClean="0">
                <a:solidFill>
                  <a:schemeClr val="bg1"/>
                </a:solidFill>
                <a:latin typeface="Franklin Gothic Medium" pitchFamily="34" charset="0"/>
                <a:ea typeface="Franklin Gothic Medium" pitchFamily="34" charset="0"/>
                <a:cs typeface="Franklin Gothic Medium" pitchFamily="34" charset="0"/>
              </a:rPr>
              <a:t>Table</a:t>
            </a:r>
            <a:endParaRPr lang="en-US" altLang="en-US" sz="3200" b="1" i="1" dirty="0" smtClean="0">
              <a:solidFill>
                <a:schemeClr val="bg1"/>
              </a:solidFill>
              <a:latin typeface="Franklin Gothic Medium" pitchFamily="34" charset="0"/>
              <a:ea typeface="Franklin Gothic Medium" pitchFamily="34" charset="0"/>
              <a:cs typeface="Franklin Gothic Medium" pitchFamily="34" charset="0"/>
            </a:endParaRPr>
          </a:p>
        </p:txBody>
      </p:sp>
      <p:sp>
        <p:nvSpPr>
          <p:cNvPr id="8"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GOVT8 | CH1</a:t>
            </a:r>
            <a:endParaRPr lang="en-US" b="1" dirty="0">
              <a:solidFill>
                <a:srgbClr val="000000"/>
              </a:solidFill>
            </a:endParaRPr>
          </a:p>
        </p:txBody>
      </p:sp>
      <p:sp>
        <p:nvSpPr>
          <p:cNvPr id="2" name="Title 1"/>
          <p:cNvSpPr>
            <a:spLocks noGrp="1"/>
          </p:cNvSpPr>
          <p:nvPr>
            <p:ph type="title"/>
          </p:nvPr>
        </p:nvSpPr>
        <p:spPr>
          <a:xfrm>
            <a:off x="1453012" y="418404"/>
            <a:ext cx="7536700" cy="983201"/>
          </a:xfrm>
        </p:spPr>
        <p:txBody>
          <a:bodyPr anchor="t">
            <a:normAutofit/>
          </a:bodyPr>
          <a:lstStyle>
            <a:lvl1pPr marL="1280160" indent="-1280160" algn="l">
              <a:defRPr sz="2800" b="1">
                <a:latin typeface="Franklin Gothic Medium"/>
                <a:cs typeface="Franklin Gothic Medium"/>
              </a:defRPr>
            </a:lvl1pPr>
          </a:lstStyle>
          <a:p>
            <a:r>
              <a:rPr lang="en-US" smtClean="0"/>
              <a:t>Click to edit Master title style</a:t>
            </a:r>
            <a:endParaRPr lang="en-US"/>
          </a:p>
        </p:txBody>
      </p:sp>
      <p:sp>
        <p:nvSpPr>
          <p:cNvPr id="9" name="Date Placeholder 3"/>
          <p:cNvSpPr>
            <a:spLocks noGrp="1"/>
          </p:cNvSpPr>
          <p:nvPr>
            <p:ph type="dt" sz="half" idx="10"/>
          </p:nvPr>
        </p:nvSpPr>
        <p:spPr/>
        <p:txBody>
          <a:bodyPr/>
          <a:lstStyle>
            <a:lvl1pPr>
              <a:defRPr/>
            </a:lvl1pPr>
          </a:lstStyle>
          <a:p>
            <a:pPr>
              <a:defRPr/>
            </a:pPr>
            <a:fld id="{83AE095B-BCF8-4566-8830-F5FB9758B079}" type="datetimeFigureOut">
              <a:rPr lang="en-US"/>
              <a:pPr>
                <a:defRPr/>
              </a:pPr>
              <a:t>1/12/2016</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8AE4EBCE-DF83-4C7F-8C0C-058A48553AA5}" type="slidenum">
              <a:rPr lang="en-US" altLang="en-US"/>
              <a:pPr>
                <a:defRPr/>
              </a:pPr>
              <a:t>‹#›</a:t>
            </a:fld>
            <a:endParaRPr lang="en-US" altLang="en-US"/>
          </a:p>
        </p:txBody>
      </p:sp>
      <p:sp>
        <p:nvSpPr>
          <p:cNvPr id="12"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spTree>
    <p:extLst>
      <p:ext uri="{BB962C8B-B14F-4D97-AF65-F5344CB8AC3E}">
        <p14:creationId xmlns:p14="http://schemas.microsoft.com/office/powerpoint/2010/main" val="26959381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3" name="Rectangle 2"/>
          <p:cNvSpPr/>
          <p:nvPr userDrawn="1"/>
        </p:nvSpPr>
        <p:spPr>
          <a:xfrm flipV="1">
            <a:off x="1489" y="0"/>
            <a:ext cx="9144000" cy="2497593"/>
          </a:xfrm>
          <a:prstGeom prst="rect">
            <a:avLst/>
          </a:prstGeom>
          <a:gradFill flip="none" rotWithShape="1">
            <a:gsLst>
              <a:gs pos="0">
                <a:srgbClr val="B2BFBE">
                  <a:alpha val="61000"/>
                </a:srgbClr>
              </a:gs>
              <a:gs pos="85000">
                <a:srgbClr val="FFFFFF"/>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F9985B58-E769-49DC-BA86-7202C83332B0}"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6" name="Rectangle 5"/>
          <p:cNvSpPr/>
          <p:nvPr userDrawn="1"/>
        </p:nvSpPr>
        <p:spPr>
          <a:xfrm>
            <a:off x="0" y="368300"/>
            <a:ext cx="2600325" cy="584200"/>
          </a:xfrm>
          <a:prstGeom prst="rect">
            <a:avLst/>
          </a:prstGeom>
          <a:solidFill>
            <a:srgbClr val="5B8A3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TextBox 6"/>
          <p:cNvSpPr txBox="1">
            <a:spLocks noChangeArrowheads="1"/>
          </p:cNvSpPr>
          <p:nvPr userDrawn="1"/>
        </p:nvSpPr>
        <p:spPr bwMode="auto">
          <a:xfrm>
            <a:off x="1588" y="368300"/>
            <a:ext cx="1450975" cy="584200"/>
          </a:xfrm>
          <a:prstGeom prst="rect">
            <a:avLst/>
          </a:prstGeom>
          <a:solidFill>
            <a:srgbClr val="5B8A3C"/>
          </a:solidFill>
          <a:ln>
            <a:noFill/>
          </a:ln>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r" eaLnBrk="1" hangingPunct="1">
              <a:defRPr/>
            </a:pPr>
            <a:r>
              <a:rPr lang="en-US" altLang="en-US" sz="3200" b="1" smtClean="0">
                <a:solidFill>
                  <a:schemeClr val="bg1"/>
                </a:solidFill>
                <a:latin typeface="Franklin Gothic Medium" pitchFamily="34" charset="0"/>
                <a:ea typeface="Franklin Gothic Medium" pitchFamily="34" charset="0"/>
                <a:cs typeface="Franklin Gothic Medium" pitchFamily="34" charset="0"/>
              </a:rPr>
              <a:t>Figure</a:t>
            </a:r>
            <a:endParaRPr lang="en-US" altLang="en-US" sz="3200" b="1" i="1" smtClean="0">
              <a:solidFill>
                <a:schemeClr val="bg1"/>
              </a:solidFill>
              <a:latin typeface="Franklin Gothic Medium" pitchFamily="34" charset="0"/>
              <a:ea typeface="Franklin Gothic Medium" pitchFamily="34" charset="0"/>
              <a:cs typeface="Franklin Gothic Medium" pitchFamily="34" charset="0"/>
            </a:endParaRPr>
          </a:p>
        </p:txBody>
      </p:sp>
      <p:sp>
        <p:nvSpPr>
          <p:cNvPr id="8"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SELL5 | CH1</a:t>
            </a:r>
            <a:endParaRPr lang="en-US" b="1" dirty="0">
              <a:solidFill>
                <a:srgbClr val="000000"/>
              </a:solidFill>
            </a:endParaRPr>
          </a:p>
        </p:txBody>
      </p:sp>
      <p:sp>
        <p:nvSpPr>
          <p:cNvPr id="2" name="Title 1"/>
          <p:cNvSpPr>
            <a:spLocks noGrp="1"/>
          </p:cNvSpPr>
          <p:nvPr>
            <p:ph type="title"/>
          </p:nvPr>
        </p:nvSpPr>
        <p:spPr>
          <a:xfrm>
            <a:off x="1453012" y="418404"/>
            <a:ext cx="7536700" cy="983201"/>
          </a:xfrm>
        </p:spPr>
        <p:txBody>
          <a:bodyPr anchor="t">
            <a:normAutofit/>
          </a:bodyPr>
          <a:lstStyle>
            <a:lvl1pPr marL="1280160" indent="-1280160" algn="l">
              <a:defRPr sz="2800" b="1">
                <a:latin typeface="Franklin Gothic Medium"/>
                <a:cs typeface="Franklin Gothic Medium"/>
              </a:defRPr>
            </a:lvl1pPr>
          </a:lstStyle>
          <a:p>
            <a:r>
              <a:rPr lang="en-US" smtClean="0"/>
              <a:t>Click to edit Master title style</a:t>
            </a:r>
            <a:endParaRPr lang="en-US"/>
          </a:p>
        </p:txBody>
      </p:sp>
      <p:sp>
        <p:nvSpPr>
          <p:cNvPr id="9" name="Date Placeholder 3"/>
          <p:cNvSpPr>
            <a:spLocks noGrp="1"/>
          </p:cNvSpPr>
          <p:nvPr>
            <p:ph type="dt" sz="half" idx="10"/>
          </p:nvPr>
        </p:nvSpPr>
        <p:spPr/>
        <p:txBody>
          <a:bodyPr/>
          <a:lstStyle>
            <a:lvl1pPr>
              <a:defRPr/>
            </a:lvl1pPr>
          </a:lstStyle>
          <a:p>
            <a:pPr>
              <a:defRPr/>
            </a:pPr>
            <a:fld id="{025F0066-16FD-43F4-9753-1837A6BC77B4}" type="datetimeFigureOut">
              <a:rPr lang="en-US"/>
              <a:pPr>
                <a:defRPr/>
              </a:pPr>
              <a:t>1/12/2016</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E3E27AEA-D96E-4C25-9D9B-51A6E47E5C4C}" type="slidenum">
              <a:rPr lang="en-US" altLang="en-US"/>
              <a:pPr>
                <a:defRPr/>
              </a:pPr>
              <a:t>‹#›</a:t>
            </a:fld>
            <a:endParaRPr lang="en-US" altLang="en-US"/>
          </a:p>
        </p:txBody>
      </p:sp>
      <p:sp>
        <p:nvSpPr>
          <p:cNvPr id="12"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spTree>
    <p:extLst>
      <p:ext uri="{BB962C8B-B14F-4D97-AF65-F5344CB8AC3E}">
        <p14:creationId xmlns:p14="http://schemas.microsoft.com/office/powerpoint/2010/main" val="42899008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3" name="Rectangle 2"/>
          <p:cNvSpPr/>
          <p:nvPr userDrawn="1"/>
        </p:nvSpPr>
        <p:spPr>
          <a:xfrm flipV="1">
            <a:off x="1489" y="0"/>
            <a:ext cx="9144000" cy="2497593"/>
          </a:xfrm>
          <a:prstGeom prst="rect">
            <a:avLst/>
          </a:prstGeom>
          <a:gradFill flip="none" rotWithShape="1">
            <a:gsLst>
              <a:gs pos="0">
                <a:srgbClr val="B2BFBE">
                  <a:alpha val="61000"/>
                </a:srgbClr>
              </a:gs>
              <a:gs pos="85000">
                <a:srgbClr val="FFFFFF"/>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9FD9D570-796A-4176-8DEE-9A4459960181}"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6" name="Rectangle 5"/>
          <p:cNvSpPr/>
          <p:nvPr userDrawn="1"/>
        </p:nvSpPr>
        <p:spPr>
          <a:xfrm>
            <a:off x="0" y="368300"/>
            <a:ext cx="2600325" cy="584200"/>
          </a:xfrm>
          <a:prstGeom prst="rect">
            <a:avLst/>
          </a:prstGeom>
          <a:solidFill>
            <a:srgbClr val="5B8A3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TextBox 6"/>
          <p:cNvSpPr txBox="1">
            <a:spLocks noChangeArrowheads="1"/>
          </p:cNvSpPr>
          <p:nvPr userDrawn="1"/>
        </p:nvSpPr>
        <p:spPr bwMode="auto">
          <a:xfrm>
            <a:off x="1588" y="368300"/>
            <a:ext cx="1450975" cy="584200"/>
          </a:xfrm>
          <a:prstGeom prst="rect">
            <a:avLst/>
          </a:prstGeom>
          <a:solidFill>
            <a:srgbClr val="5B8A3C"/>
          </a:solidFill>
          <a:ln>
            <a:noFill/>
          </a:ln>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r" eaLnBrk="1" hangingPunct="1">
              <a:defRPr/>
            </a:pPr>
            <a:r>
              <a:rPr lang="en-US" altLang="en-US" sz="3200" b="1" dirty="0" smtClean="0">
                <a:solidFill>
                  <a:schemeClr val="bg1"/>
                </a:solidFill>
                <a:latin typeface="Franklin Gothic Medium" pitchFamily="34" charset="0"/>
                <a:ea typeface="Franklin Gothic Medium" pitchFamily="34" charset="0"/>
                <a:cs typeface="Franklin Gothic Medium" pitchFamily="34" charset="0"/>
              </a:rPr>
              <a:t>Exhibit</a:t>
            </a:r>
            <a:endParaRPr lang="en-US" altLang="en-US" sz="3200" b="1" i="1" dirty="0" smtClean="0">
              <a:solidFill>
                <a:schemeClr val="bg1"/>
              </a:solidFill>
              <a:latin typeface="Franklin Gothic Medium" pitchFamily="34" charset="0"/>
              <a:ea typeface="Franklin Gothic Medium" pitchFamily="34" charset="0"/>
              <a:cs typeface="Franklin Gothic Medium" pitchFamily="34" charset="0"/>
            </a:endParaRPr>
          </a:p>
        </p:txBody>
      </p:sp>
      <p:sp>
        <p:nvSpPr>
          <p:cNvPr id="8"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SELL5 | CH1</a:t>
            </a:r>
            <a:endParaRPr lang="en-US" b="1" dirty="0">
              <a:solidFill>
                <a:srgbClr val="000000"/>
              </a:solidFill>
            </a:endParaRPr>
          </a:p>
        </p:txBody>
      </p:sp>
      <p:sp>
        <p:nvSpPr>
          <p:cNvPr id="2" name="Title 1"/>
          <p:cNvSpPr>
            <a:spLocks noGrp="1"/>
          </p:cNvSpPr>
          <p:nvPr>
            <p:ph type="title"/>
          </p:nvPr>
        </p:nvSpPr>
        <p:spPr>
          <a:xfrm>
            <a:off x="1453012" y="418404"/>
            <a:ext cx="7536700" cy="983201"/>
          </a:xfrm>
        </p:spPr>
        <p:txBody>
          <a:bodyPr anchor="t">
            <a:normAutofit/>
          </a:bodyPr>
          <a:lstStyle>
            <a:lvl1pPr marL="1280160" indent="-1280160" algn="l">
              <a:defRPr sz="2800" b="1">
                <a:latin typeface="Franklin Gothic Medium"/>
                <a:cs typeface="Franklin Gothic Medium"/>
              </a:defRPr>
            </a:lvl1pPr>
          </a:lstStyle>
          <a:p>
            <a:r>
              <a:rPr lang="en-US" dirty="0" smtClean="0"/>
              <a:t>Click to edit Master 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92BA8D2D-7C57-49CB-ABB3-91999DCE5961}" type="datetimeFigureOut">
              <a:rPr lang="en-US"/>
              <a:pPr>
                <a:defRPr/>
              </a:pPr>
              <a:t>1/12/2016</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47AEE60E-048C-465F-A7FD-3B727D0EC214}" type="slidenum">
              <a:rPr lang="en-US" altLang="en-US"/>
              <a:pPr>
                <a:defRPr/>
              </a:pPr>
              <a:t>‹#›</a:t>
            </a:fld>
            <a:endParaRPr lang="en-US" altLang="en-US"/>
          </a:p>
        </p:txBody>
      </p:sp>
      <p:sp>
        <p:nvSpPr>
          <p:cNvPr id="12"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spTree>
    <p:extLst>
      <p:ext uri="{BB962C8B-B14F-4D97-AF65-F5344CB8AC3E}">
        <p14:creationId xmlns:p14="http://schemas.microsoft.com/office/powerpoint/2010/main" val="24393755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a:xfrm flipV="1">
            <a:off x="0" y="-2210"/>
            <a:ext cx="9144000" cy="6858000"/>
          </a:xfrm>
          <a:prstGeom prst="rect">
            <a:avLst/>
          </a:prstGeom>
          <a:solidFill>
            <a:srgbClr val="E0E3E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Oval 4"/>
          <p:cNvSpPr/>
          <p:nvPr userDrawn="1"/>
        </p:nvSpPr>
        <p:spPr>
          <a:xfrm>
            <a:off x="1233488" y="58738"/>
            <a:ext cx="6669087" cy="6670675"/>
          </a:xfrm>
          <a:prstGeom prst="ellipse">
            <a:avLst/>
          </a:prstGeom>
          <a:solidFill>
            <a:schemeClr val="bg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userDrawn="1"/>
        </p:nvSpPr>
        <p:spPr>
          <a:xfrm>
            <a:off x="1001713" y="250825"/>
            <a:ext cx="890587" cy="890588"/>
          </a:xfrm>
          <a:prstGeom prst="ellipse">
            <a:avLst/>
          </a:prstGeom>
          <a:solidFill>
            <a:srgbClr val="5B8A3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TextBox 6"/>
          <p:cNvSpPr txBox="1">
            <a:spLocks noChangeArrowheads="1"/>
          </p:cNvSpPr>
          <p:nvPr userDrawn="1"/>
        </p:nvSpPr>
        <p:spPr bwMode="auto">
          <a:xfrm>
            <a:off x="1233488" y="393700"/>
            <a:ext cx="4581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eaLnBrk="1" hangingPunct="1">
              <a:defRPr/>
            </a:pPr>
            <a:r>
              <a:rPr lang="en-US" altLang="en-US" sz="3200" dirty="0" smtClean="0">
                <a:solidFill>
                  <a:srgbClr val="B00027"/>
                </a:solidFill>
                <a:latin typeface="Arial Narrow" pitchFamily="34" charset="0"/>
                <a:ea typeface="Arial Narrow" pitchFamily="34" charset="0"/>
                <a:cs typeface="Arial Narrow" pitchFamily="34" charset="0"/>
              </a:rPr>
              <a:t>LEARNING OUTCOMES</a:t>
            </a:r>
          </a:p>
        </p:txBody>
      </p:sp>
      <p:pic>
        <p:nvPicPr>
          <p:cNvPr id="8" name="Picture 10" descr="4LTR_colorStrip.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25"/>
            <a:ext cx="300038"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27782913-C997-46EA-910A-6331CDC38F50}"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11"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SELL5 | CH1</a:t>
            </a:r>
            <a:endParaRPr lang="en-US" b="1" dirty="0">
              <a:solidFill>
                <a:srgbClr val="000000"/>
              </a:solidFill>
            </a:endParaRPr>
          </a:p>
        </p:txBody>
      </p:sp>
      <p:sp>
        <p:nvSpPr>
          <p:cNvPr id="3" name="Content Placeholder 2"/>
          <p:cNvSpPr>
            <a:spLocks noGrp="1"/>
          </p:cNvSpPr>
          <p:nvPr>
            <p:ph idx="1"/>
          </p:nvPr>
        </p:nvSpPr>
        <p:spPr>
          <a:xfrm>
            <a:off x="1215073" y="1456105"/>
            <a:ext cx="7431087" cy="3471496"/>
          </a:xfrm>
        </p:spPr>
        <p:txBody>
          <a:bodyPr>
            <a:normAutofit/>
          </a:bodyPr>
          <a:lstStyle>
            <a:lvl1pPr marL="420624" indent="-420624">
              <a:lnSpc>
                <a:spcPct val="90000"/>
              </a:lnSpc>
              <a:spcBef>
                <a:spcPts val="600"/>
              </a:spcBef>
              <a:buClrTx/>
              <a:buFont typeface="Wingdings" charset="2"/>
              <a:buAutoNum type="arabicPlain"/>
              <a:defRPr sz="2600">
                <a:latin typeface="Rockwell"/>
                <a:cs typeface="Rockwell"/>
              </a:defRPr>
            </a:lvl1pPr>
            <a:lvl2pPr marL="640080" indent="-274320">
              <a:lnSpc>
                <a:spcPct val="90000"/>
              </a:lnSpc>
              <a:buClr>
                <a:srgbClr val="B00027"/>
              </a:buClr>
              <a:buFont typeface="Arial"/>
              <a:buChar char="•"/>
              <a:defRPr b="0" i="1"/>
            </a:lvl2pPr>
            <a:lvl3pPr marL="960120" indent="-320040">
              <a:lnSpc>
                <a:spcPct val="90000"/>
              </a:lnSpc>
              <a:buClr>
                <a:srgbClr val="B00027"/>
              </a:buClr>
              <a:buSzPct val="100000"/>
              <a:buFont typeface="Lucida Grande"/>
              <a:buChar char="-"/>
              <a:defRPr sz="2800"/>
            </a:lvl3pPr>
            <a:lvl4pPr marL="1234440" indent="-228600">
              <a:lnSpc>
                <a:spcPct val="90000"/>
              </a:lnSpc>
              <a:buFont typeface="Arial"/>
              <a:buChar char="▸"/>
              <a:defRPr sz="2400"/>
            </a:lvl4pPr>
            <a:lvl5pPr marL="1508760" indent="-228600">
              <a:defRPr/>
            </a:lvl5pPr>
          </a:lstStyle>
          <a:p>
            <a:pPr lvl="0"/>
            <a:r>
              <a:rPr lang="en-US"/>
              <a:t>Click to edit Master text styles</a:t>
            </a:r>
          </a:p>
        </p:txBody>
      </p:sp>
      <p:sp>
        <p:nvSpPr>
          <p:cNvPr id="12" name="Date Placeholder 3"/>
          <p:cNvSpPr>
            <a:spLocks noGrp="1"/>
          </p:cNvSpPr>
          <p:nvPr>
            <p:ph type="dt" sz="half" idx="10"/>
          </p:nvPr>
        </p:nvSpPr>
        <p:spPr/>
        <p:txBody>
          <a:bodyPr/>
          <a:lstStyle>
            <a:lvl1pPr>
              <a:defRPr/>
            </a:lvl1pPr>
          </a:lstStyle>
          <a:p>
            <a:pPr>
              <a:defRPr/>
            </a:pPr>
            <a:fld id="{63D7E944-F57A-41F2-98C2-EB964BDFBF14}" type="datetimeFigureOut">
              <a:rPr lang="en-US"/>
              <a:pPr>
                <a:defRPr/>
              </a:pPr>
              <a:t>1/12/2016</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Title 1"/>
          <p:cNvSpPr>
            <a:spLocks noGrp="1"/>
          </p:cNvSpPr>
          <p:nvPr>
            <p:ph type="title"/>
          </p:nvPr>
        </p:nvSpPr>
        <p:spPr>
          <a:xfrm>
            <a:off x="525764" y="3251"/>
            <a:ext cx="8229600" cy="1143000"/>
          </a:xfrm>
        </p:spPr>
        <p:txBody>
          <a:bodyPr>
            <a:normAutofit/>
          </a:bodyPr>
          <a:lstStyle>
            <a:lvl1pPr algn="l">
              <a:defRPr sz="3200" b="1">
                <a:latin typeface="Franklin Gothic Medium"/>
                <a:cs typeface="Franklin Gothic Medium"/>
              </a:defRPr>
            </a:lvl1pPr>
          </a:lstStyle>
          <a:p>
            <a:r>
              <a:rPr lang="en-US" dirty="0"/>
              <a:t>Click to edit Master title style</a:t>
            </a:r>
          </a:p>
        </p:txBody>
      </p:sp>
      <p:sp>
        <p:nvSpPr>
          <p:cNvPr id="15"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spTree>
    <p:extLst>
      <p:ext uri="{BB962C8B-B14F-4D97-AF65-F5344CB8AC3E}">
        <p14:creationId xmlns:p14="http://schemas.microsoft.com/office/powerpoint/2010/main" val="42914461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userDrawn="1"/>
        </p:nvSpPr>
        <p:spPr>
          <a:xfrm flipV="1">
            <a:off x="0" y="0"/>
            <a:ext cx="9144000" cy="6858000"/>
          </a:xfrm>
          <a:prstGeom prst="rect">
            <a:avLst/>
          </a:prstGeom>
          <a:solidFill>
            <a:srgbClr val="E0E3E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Oval 4"/>
          <p:cNvSpPr/>
          <p:nvPr userDrawn="1"/>
        </p:nvSpPr>
        <p:spPr>
          <a:xfrm>
            <a:off x="1233488" y="58738"/>
            <a:ext cx="6669087" cy="6670675"/>
          </a:xfrm>
          <a:prstGeom prst="ellipse">
            <a:avLst/>
          </a:prstGeom>
          <a:solidFill>
            <a:schemeClr val="bg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8" descr="4LTR_colorStrip.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25"/>
            <a:ext cx="300038"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A8F6A0E7-29FF-47B4-AB49-4943416044B8}"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8" name="Footer Placeholder 1"/>
          <p:cNvSpPr txBox="1">
            <a:spLocks/>
          </p:cNvSpPr>
          <p:nvPr userDrawn="1"/>
        </p:nvSpPr>
        <p:spPr>
          <a:xfrm>
            <a:off x="29527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smtClean="0">
                <a:latin typeface="Arial Narrow"/>
                <a:cs typeface="Arial Narrow"/>
              </a:rPr>
              <a:t>Copyright ©2016 Cengage Learning. All Rights Reserved. May not be scanned, copied or duplicated, or posted to a publicly accessible website, in whole or in part. </a:t>
            </a:r>
            <a:endParaRPr lang="en-US" sz="700" kern="700" spc="50">
              <a:latin typeface="Arial Narrow"/>
              <a:cs typeface="Arial Narrow"/>
            </a:endParaRPr>
          </a:p>
        </p:txBody>
      </p:sp>
      <p:sp>
        <p:nvSpPr>
          <p:cNvPr id="9" name="TextBox 8"/>
          <p:cNvSpPr txBox="1">
            <a:spLocks noChangeArrowheads="1"/>
          </p:cNvSpPr>
          <p:nvPr userDrawn="1"/>
        </p:nvSpPr>
        <p:spPr bwMode="auto">
          <a:xfrm>
            <a:off x="1001713" y="220663"/>
            <a:ext cx="6915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eaLnBrk="1" hangingPunct="1">
              <a:defRPr/>
            </a:pPr>
            <a:r>
              <a:rPr lang="en-US" altLang="en-US" sz="2400" smtClean="0">
                <a:solidFill>
                  <a:srgbClr val="B00027"/>
                </a:solidFill>
                <a:latin typeface="Arial Narrow" pitchFamily="34" charset="0"/>
                <a:ea typeface="Arial Narrow" pitchFamily="34" charset="0"/>
                <a:cs typeface="Arial Narrow" pitchFamily="34" charset="0"/>
              </a:rPr>
              <a:t>LEARNING OUTCOMES </a:t>
            </a:r>
            <a:r>
              <a:rPr lang="en-US" altLang="en-US" sz="2000" i="1" smtClean="0">
                <a:solidFill>
                  <a:srgbClr val="B00027"/>
                </a:solidFill>
                <a:latin typeface="Arial Narrow" pitchFamily="34" charset="0"/>
                <a:ea typeface="Arial Narrow" pitchFamily="34" charset="0"/>
                <a:cs typeface="Arial Narrow" pitchFamily="34" charset="0"/>
              </a:rPr>
              <a:t>(continued)</a:t>
            </a:r>
          </a:p>
        </p:txBody>
      </p:sp>
      <p:sp>
        <p:nvSpPr>
          <p:cNvPr id="10"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GOVT8 | CH1</a:t>
            </a:r>
            <a:endParaRPr lang="en-US" b="1" dirty="0">
              <a:solidFill>
                <a:srgbClr val="000000"/>
              </a:solidFill>
            </a:endParaRPr>
          </a:p>
        </p:txBody>
      </p:sp>
      <p:sp>
        <p:nvSpPr>
          <p:cNvPr id="3" name="Content Placeholder 2"/>
          <p:cNvSpPr>
            <a:spLocks noGrp="1"/>
          </p:cNvSpPr>
          <p:nvPr>
            <p:ph idx="1"/>
          </p:nvPr>
        </p:nvSpPr>
        <p:spPr>
          <a:xfrm>
            <a:off x="1022033" y="1456105"/>
            <a:ext cx="7431087" cy="3471496"/>
          </a:xfrm>
        </p:spPr>
        <p:txBody>
          <a:bodyPr>
            <a:normAutofit/>
          </a:bodyPr>
          <a:lstStyle>
            <a:lvl1pPr marL="420624" indent="-420624">
              <a:lnSpc>
                <a:spcPct val="90000"/>
              </a:lnSpc>
              <a:spcBef>
                <a:spcPts val="600"/>
              </a:spcBef>
              <a:buClrTx/>
              <a:buFont typeface="Wingdings" charset="2"/>
              <a:buAutoNum type="arabicPlain"/>
              <a:defRPr sz="2600">
                <a:latin typeface="Rockwell"/>
                <a:cs typeface="Rockwell"/>
              </a:defRPr>
            </a:lvl1pPr>
            <a:lvl2pPr marL="640080" indent="-274320">
              <a:lnSpc>
                <a:spcPct val="90000"/>
              </a:lnSpc>
              <a:buClr>
                <a:srgbClr val="B00027"/>
              </a:buClr>
              <a:buFont typeface="Arial"/>
              <a:buChar char="•"/>
              <a:defRPr b="0" i="1"/>
            </a:lvl2pPr>
            <a:lvl3pPr marL="960120" indent="-320040">
              <a:lnSpc>
                <a:spcPct val="90000"/>
              </a:lnSpc>
              <a:buClr>
                <a:srgbClr val="B00027"/>
              </a:buClr>
              <a:buSzPct val="100000"/>
              <a:buFont typeface="Lucida Grande"/>
              <a:buChar char="-"/>
              <a:defRPr sz="2800"/>
            </a:lvl3pPr>
            <a:lvl4pPr marL="1234440" indent="-228600">
              <a:lnSpc>
                <a:spcPct val="90000"/>
              </a:lnSpc>
              <a:buFont typeface="Arial"/>
              <a:buChar char="▸"/>
              <a:defRPr sz="2400"/>
            </a:lvl4pPr>
            <a:lvl5pPr marL="1508760" indent="-228600">
              <a:defRPr/>
            </a:lvl5pPr>
          </a:lstStyle>
          <a:p>
            <a:pPr lvl="0"/>
            <a:r>
              <a:rPr lang="en-US"/>
              <a:t>Click to edit Master text styles</a:t>
            </a:r>
          </a:p>
        </p:txBody>
      </p:sp>
      <p:sp>
        <p:nvSpPr>
          <p:cNvPr id="11" name="Date Placeholder 3"/>
          <p:cNvSpPr>
            <a:spLocks noGrp="1"/>
          </p:cNvSpPr>
          <p:nvPr>
            <p:ph type="dt" sz="half" idx="10"/>
          </p:nvPr>
        </p:nvSpPr>
        <p:spPr/>
        <p:txBody>
          <a:bodyPr/>
          <a:lstStyle>
            <a:lvl1pPr>
              <a:defRPr/>
            </a:lvl1pPr>
          </a:lstStyle>
          <a:p>
            <a:pPr>
              <a:defRPr/>
            </a:pPr>
            <a:fld id="{2D982592-DFA6-4671-A910-6D1A4AB3C095}" type="datetimeFigureOut">
              <a:rPr lang="en-US"/>
              <a:pPr>
                <a:defRPr/>
              </a:pPr>
              <a:t>1/12/2016</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925357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flipV="1">
            <a:off x="0" y="0"/>
            <a:ext cx="9144000" cy="6858000"/>
          </a:xfrm>
          <a:prstGeom prst="rect">
            <a:avLst/>
          </a:prstGeom>
          <a:solidFill>
            <a:srgbClr val="E0E3E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Oval 4"/>
          <p:cNvSpPr/>
          <p:nvPr userDrawn="1"/>
        </p:nvSpPr>
        <p:spPr>
          <a:xfrm>
            <a:off x="1233488" y="58738"/>
            <a:ext cx="6669087" cy="6670675"/>
          </a:xfrm>
          <a:prstGeom prst="ellipse">
            <a:avLst/>
          </a:prstGeom>
          <a:solidFill>
            <a:schemeClr val="bg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userDrawn="1"/>
        </p:nvSpPr>
        <p:spPr>
          <a:xfrm>
            <a:off x="1001713" y="250825"/>
            <a:ext cx="890587" cy="890588"/>
          </a:xfrm>
          <a:prstGeom prst="ellipse">
            <a:avLst/>
          </a:prstGeom>
          <a:solidFill>
            <a:srgbClr val="5B8A3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TextBox 6"/>
          <p:cNvSpPr txBox="1">
            <a:spLocks noChangeArrowheads="1"/>
          </p:cNvSpPr>
          <p:nvPr userDrawn="1"/>
        </p:nvSpPr>
        <p:spPr bwMode="auto">
          <a:xfrm>
            <a:off x="1233488" y="393700"/>
            <a:ext cx="4581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eaLnBrk="1" hangingPunct="1">
              <a:defRPr/>
            </a:pPr>
            <a:r>
              <a:rPr lang="en-US" altLang="en-US" sz="3200" dirty="0" smtClean="0">
                <a:solidFill>
                  <a:srgbClr val="B00027"/>
                </a:solidFill>
                <a:latin typeface="Arial Narrow" pitchFamily="34" charset="0"/>
                <a:ea typeface="Arial Narrow" pitchFamily="34" charset="0"/>
                <a:cs typeface="Arial Narrow" pitchFamily="34" charset="0"/>
              </a:rPr>
              <a:t>KEY TERMS</a:t>
            </a:r>
          </a:p>
        </p:txBody>
      </p:sp>
      <p:pic>
        <p:nvPicPr>
          <p:cNvPr id="8" name="Picture 10" descr="4LTR_colorStrip.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25"/>
            <a:ext cx="300038"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2"/>
          <p:cNvSpPr txBox="1">
            <a:spLocks/>
          </p:cNvSpPr>
          <p:nvPr userDrawn="1"/>
        </p:nvSpPr>
        <p:spPr>
          <a:xfrm>
            <a:off x="6721475" y="6483350"/>
            <a:ext cx="2411413" cy="365125"/>
          </a:xfrm>
          <a:prstGeom prst="rect">
            <a:avLst/>
          </a:prstGeom>
        </p:spPr>
        <p:txBody>
          <a:bodyPr anchor="b"/>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8F74FDE0-9523-4407-85C8-07D130536B75}" type="slidenum">
              <a:rPr lang="en-US" altLang="en-US" sz="1200" b="1" smtClean="0">
                <a:solidFill>
                  <a:srgbClr val="000000"/>
                </a:solidFill>
              </a:rPr>
              <a:pPr algn="r" eaLnBrk="1" hangingPunct="1">
                <a:defRPr/>
              </a:pPr>
              <a:t>‹#›</a:t>
            </a:fld>
            <a:endParaRPr lang="en-US" altLang="en-US" sz="1200" b="1" smtClean="0">
              <a:solidFill>
                <a:srgbClr val="000000"/>
              </a:solidFill>
            </a:endParaRPr>
          </a:p>
        </p:txBody>
      </p:sp>
      <p:sp>
        <p:nvSpPr>
          <p:cNvPr id="11"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smtClean="0">
                <a:solidFill>
                  <a:srgbClr val="000000"/>
                </a:solidFill>
              </a:rPr>
              <a:t>SELL5 | CH1</a:t>
            </a:r>
            <a:endParaRPr lang="en-US" b="1" dirty="0">
              <a:solidFill>
                <a:srgbClr val="000000"/>
              </a:solidFill>
            </a:endParaRPr>
          </a:p>
        </p:txBody>
      </p:sp>
      <p:sp>
        <p:nvSpPr>
          <p:cNvPr id="3" name="Content Placeholder 2"/>
          <p:cNvSpPr>
            <a:spLocks noGrp="1"/>
          </p:cNvSpPr>
          <p:nvPr>
            <p:ph idx="1"/>
          </p:nvPr>
        </p:nvSpPr>
        <p:spPr>
          <a:xfrm>
            <a:off x="1235393" y="1456104"/>
            <a:ext cx="7410767" cy="4639895"/>
          </a:xfrm>
        </p:spPr>
        <p:txBody>
          <a:bodyPr>
            <a:normAutofit/>
          </a:bodyPr>
          <a:lstStyle>
            <a:lvl1pPr marL="0" indent="355600">
              <a:lnSpc>
                <a:spcPct val="100000"/>
              </a:lnSpc>
              <a:spcBef>
                <a:spcPts val="768"/>
              </a:spcBef>
              <a:buClrTx/>
              <a:buFont typeface="Arial" panose="020B0604020202020204" pitchFamily="34" charset="0"/>
              <a:buChar char="•"/>
              <a:tabLst>
                <a:tab pos="95250" algn="l"/>
              </a:tabLst>
              <a:defRPr sz="2800">
                <a:solidFill>
                  <a:srgbClr val="37649F"/>
                </a:solidFill>
                <a:latin typeface="+mn-lt"/>
                <a:cs typeface="Rockwell"/>
              </a:defRPr>
            </a:lvl1pPr>
            <a:lvl2pPr marL="640080" indent="-274320">
              <a:lnSpc>
                <a:spcPct val="90000"/>
              </a:lnSpc>
              <a:buClr>
                <a:srgbClr val="B00027"/>
              </a:buClr>
              <a:buFont typeface="Arial"/>
              <a:buChar char="•"/>
              <a:defRPr b="0" i="1"/>
            </a:lvl2pPr>
            <a:lvl3pPr marL="960120" indent="-320040">
              <a:lnSpc>
                <a:spcPct val="90000"/>
              </a:lnSpc>
              <a:buClr>
                <a:srgbClr val="B00027"/>
              </a:buClr>
              <a:buSzPct val="100000"/>
              <a:buFont typeface="Lucida Grande"/>
              <a:buChar char="-"/>
              <a:defRPr sz="2800"/>
            </a:lvl3pPr>
            <a:lvl4pPr marL="1234440" indent="-228600">
              <a:lnSpc>
                <a:spcPct val="90000"/>
              </a:lnSpc>
              <a:buFont typeface="Arial"/>
              <a:buChar char="▸"/>
              <a:defRPr sz="2400"/>
            </a:lvl4pPr>
            <a:lvl5pPr marL="1508760" indent="-228600">
              <a:defRPr/>
            </a:lvl5pPr>
          </a:lstStyle>
          <a:p>
            <a:pPr lvl="0"/>
            <a:r>
              <a:rPr lang="en-US" dirty="0"/>
              <a:t>Click to edit </a:t>
            </a:r>
            <a:r>
              <a:rPr lang="en-US" dirty="0" smtClean="0"/>
              <a:t>Master </a:t>
            </a:r>
            <a:r>
              <a:rPr lang="en-US" dirty="0"/>
              <a:t>text </a:t>
            </a:r>
            <a:r>
              <a:rPr lang="en-US" dirty="0" smtClean="0"/>
              <a:t>styles</a:t>
            </a:r>
            <a:endParaRPr lang="en-US" dirty="0"/>
          </a:p>
        </p:txBody>
      </p:sp>
      <p:sp>
        <p:nvSpPr>
          <p:cNvPr id="12" name="Date Placeholder 3"/>
          <p:cNvSpPr>
            <a:spLocks noGrp="1"/>
          </p:cNvSpPr>
          <p:nvPr>
            <p:ph type="dt" sz="half" idx="10"/>
          </p:nvPr>
        </p:nvSpPr>
        <p:spPr/>
        <p:txBody>
          <a:bodyPr/>
          <a:lstStyle>
            <a:lvl1pPr>
              <a:defRPr/>
            </a:lvl1pPr>
          </a:lstStyle>
          <a:p>
            <a:pPr>
              <a:defRPr/>
            </a:pPr>
            <a:fld id="{CC188ABC-2CD7-4F27-82F9-30EA07B2CF92}" type="datetimeFigureOut">
              <a:rPr lang="en-US"/>
              <a:pPr>
                <a:defRPr/>
              </a:pPr>
              <a:t>1/12/2016</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Title 1"/>
          <p:cNvSpPr>
            <a:spLocks noGrp="1"/>
          </p:cNvSpPr>
          <p:nvPr>
            <p:ph type="title"/>
          </p:nvPr>
        </p:nvSpPr>
        <p:spPr>
          <a:xfrm>
            <a:off x="525764" y="3251"/>
            <a:ext cx="8229600" cy="1143000"/>
          </a:xfrm>
        </p:spPr>
        <p:txBody>
          <a:bodyPr>
            <a:normAutofit/>
          </a:bodyPr>
          <a:lstStyle>
            <a:lvl1pPr algn="l">
              <a:defRPr sz="3200" b="1">
                <a:latin typeface="Franklin Gothic Medium"/>
                <a:cs typeface="Franklin Gothic Medium"/>
              </a:defRPr>
            </a:lvl1pPr>
          </a:lstStyle>
          <a:p>
            <a:r>
              <a:rPr lang="en-US" dirty="0"/>
              <a:t>Click to edit Master title style</a:t>
            </a:r>
          </a:p>
        </p:txBody>
      </p:sp>
      <p:sp>
        <p:nvSpPr>
          <p:cNvPr id="15" name="Footer Placeholder 1"/>
          <p:cNvSpPr txBox="1">
            <a:spLocks/>
          </p:cNvSpPr>
          <p:nvPr userDrawn="1"/>
        </p:nvSpPr>
        <p:spPr>
          <a:xfrm>
            <a:off x="318055"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700" kern="700" spc="50" dirty="0" smtClean="0">
                <a:solidFill>
                  <a:schemeClr val="tx1"/>
                </a:solidFill>
                <a:latin typeface="Arial Narrow"/>
                <a:cs typeface="Arial Narrow"/>
              </a:rPr>
              <a:t>Copyright ©2017 Cengage Learning. All Rights Reserved. May not be scanned, copied or duplicated, or posted to a publicly accessible website, in whole or in part. </a:t>
            </a:r>
            <a:endParaRPr lang="en-US" sz="700" kern="700" spc="50" dirty="0">
              <a:solidFill>
                <a:schemeClr val="tx1"/>
              </a:solidFill>
              <a:latin typeface="Arial Narrow"/>
              <a:cs typeface="Arial Narrow"/>
            </a:endParaRPr>
          </a:p>
        </p:txBody>
      </p:sp>
    </p:spTree>
    <p:extLst>
      <p:ext uri="{BB962C8B-B14F-4D97-AF65-F5344CB8AC3E}">
        <p14:creationId xmlns:p14="http://schemas.microsoft.com/office/powerpoint/2010/main" val="4951943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FB9A078-404E-4C89-AA35-D4F689A7ADE0}" type="datetimeFigureOut">
              <a:rPr lang="en-US"/>
              <a:pPr>
                <a:defRPr/>
              </a:pPr>
              <a:t>1/12/2016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5941CE0-8F64-4C3A-A347-37D2CC9228F0}" type="slidenum">
              <a:rPr lang="en-US" altLang="en-US"/>
              <a:pPr>
                <a:defRPr/>
              </a:pPr>
              <a:t>‹#›</a:t>
            </a:fld>
            <a:endParaRPr lang="en-US" altLang="en-US"/>
          </a:p>
        </p:txBody>
      </p:sp>
    </p:spTree>
    <p:extLst>
      <p:ext uri="{BB962C8B-B14F-4D97-AF65-F5344CB8AC3E}">
        <p14:creationId xmlns:p14="http://schemas.microsoft.com/office/powerpoint/2010/main" val="308511879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 id="2147483736" r:id="rId18"/>
    <p:sldLayoutId id="2147483737" r:id="rId19"/>
    <p:sldLayoutId id="2147483738" r:id="rId20"/>
    <p:sldLayoutId id="2147483739" r:id="rId21"/>
    <p:sldLayoutId id="2147483740" r:id="rId2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a:xfrm>
            <a:off x="525764" y="3251"/>
            <a:ext cx="8229600" cy="1143000"/>
          </a:xfrm>
        </p:spPr>
        <p:txBody>
          <a:bodyPr/>
          <a:lstStyle/>
          <a:p>
            <a:r>
              <a:rPr lang="en-US" dirty="0" smtClean="0"/>
              <a:t>Overview </a:t>
            </a:r>
            <a:br>
              <a:rPr lang="en-US" dirty="0" smtClean="0"/>
            </a:br>
            <a:r>
              <a:rPr lang="en-US" dirty="0" smtClean="0"/>
              <a:t>of Selling</a:t>
            </a:r>
            <a:endParaRPr lang="en-US" dirty="0"/>
          </a:p>
        </p:txBody>
      </p:sp>
      <p:sp>
        <p:nvSpPr>
          <p:cNvPr id="4" name="Footer Placeholder 1"/>
          <p:cNvSpPr>
            <a:spLocks noGrp="1"/>
          </p:cNvSpPr>
          <p:nvPr>
            <p:ph type="ftr" sz="quarter" idx="10"/>
          </p:nvPr>
        </p:nvSpPr>
        <p:spPr>
          <a:xfrm>
            <a:off x="5181600" y="6440488"/>
            <a:ext cx="3936264" cy="422275"/>
          </a:xfrm>
        </p:spPr>
        <p:txBody>
          <a:bodyPr anchor="b"/>
          <a:lstStyle>
            <a:lvl1pPr algn="ctr" rtl="0" eaLnBrk="1" fontAlgn="base" hangingPunct="1">
              <a:spcBef>
                <a:spcPct val="0"/>
              </a:spcBef>
              <a:spcAft>
                <a:spcPct val="0"/>
              </a:spcAft>
              <a:defRPr lang="en-US" sz="700" kern="700" spc="50" smtClean="0">
                <a:solidFill>
                  <a:schemeClr val="tx1"/>
                </a:solidFill>
                <a:latin typeface="Arial Narrow"/>
                <a:ea typeface="ＭＳ Ｐゴシック" panose="020B0600070205080204" pitchFamily="34" charset="-128"/>
                <a:cs typeface="Arial Narrow"/>
              </a:defRPr>
            </a:lvl1pPr>
          </a:lstStyle>
          <a:p>
            <a:pPr>
              <a:defRPr/>
            </a:pPr>
            <a:r>
              <a:rPr lang="en-IN" dirty="0" smtClean="0"/>
              <a:t>Copyright ©2017 Cengage Learning. All Rights Reserved. May not be scanned, copied or duplicated, or posted to a publicly accessible website, in whole or in part.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3" name="Rectangle 11"/>
          <p:cNvSpPr>
            <a:spLocks noGrp="1" noChangeArrowheads="1"/>
          </p:cNvSpPr>
          <p:nvPr>
            <p:ph type="title"/>
          </p:nvPr>
        </p:nvSpPr>
        <p:spPr/>
        <p:txBody>
          <a:bodyPr>
            <a:normAutofit/>
          </a:bodyPr>
          <a:lstStyle/>
          <a:p>
            <a:r>
              <a:rPr lang="en-US" dirty="0" smtClean="0"/>
              <a:t>Evolution of Professional Selling</a:t>
            </a:r>
            <a:endParaRPr lang="en-US" dirty="0"/>
          </a:p>
        </p:txBody>
      </p:sp>
      <p:sp>
        <p:nvSpPr>
          <p:cNvPr id="2" name="Content Placeholder 1"/>
          <p:cNvSpPr>
            <a:spLocks noGrp="1"/>
          </p:cNvSpPr>
          <p:nvPr>
            <p:ph idx="1"/>
          </p:nvPr>
        </p:nvSpPr>
        <p:spPr/>
        <p:txBody>
          <a:bodyPr/>
          <a:lstStyle/>
          <a:p>
            <a:r>
              <a:rPr lang="en-IN" b="1" dirty="0" smtClean="0"/>
              <a:t>Sales professionalism</a:t>
            </a:r>
            <a:r>
              <a:rPr lang="en-IN" dirty="0" smtClean="0"/>
              <a:t>: Customer-oriented approach</a:t>
            </a:r>
          </a:p>
          <a:p>
            <a:pPr lvl="1"/>
            <a:r>
              <a:rPr lang="en-IN" dirty="0" smtClean="0"/>
              <a:t>Uses </a:t>
            </a:r>
            <a:r>
              <a:rPr lang="en-IN" dirty="0"/>
              <a:t>truthful, </a:t>
            </a:r>
            <a:r>
              <a:rPr lang="en-IN" dirty="0" smtClean="0"/>
              <a:t>non-manipulative </a:t>
            </a:r>
            <a:r>
              <a:rPr lang="en-IN" dirty="0"/>
              <a:t>tactics </a:t>
            </a:r>
            <a:r>
              <a:rPr lang="en-IN" dirty="0" smtClean="0"/>
              <a:t>to satisfy long-term </a:t>
            </a:r>
            <a:r>
              <a:rPr lang="en-IN" dirty="0"/>
              <a:t>needs </a:t>
            </a:r>
            <a:r>
              <a:rPr lang="en-IN" dirty="0" smtClean="0"/>
              <a:t>of the </a:t>
            </a:r>
            <a:r>
              <a:rPr lang="en-IN" dirty="0"/>
              <a:t>customer </a:t>
            </a:r>
            <a:r>
              <a:rPr lang="en-IN" dirty="0" smtClean="0"/>
              <a:t>and the </a:t>
            </a:r>
            <a:r>
              <a:rPr lang="en-IN" dirty="0"/>
              <a:t>selling </a:t>
            </a:r>
            <a:r>
              <a:rPr lang="en-IN" dirty="0" smtClean="0"/>
              <a:t>firm</a:t>
            </a:r>
          </a:p>
          <a:p>
            <a:r>
              <a:rPr lang="en-IN" dirty="0" smtClean="0"/>
              <a:t>Meets professional criteria of:</a:t>
            </a:r>
            <a:endParaRPr lang="en-IN" dirty="0"/>
          </a:p>
          <a:p>
            <a:pPr lvl="1"/>
            <a:r>
              <a:rPr lang="en-IN" dirty="0"/>
              <a:t>Specialized knowledge</a:t>
            </a:r>
          </a:p>
          <a:p>
            <a:pPr lvl="1"/>
            <a:r>
              <a:rPr lang="en-IN" dirty="0"/>
              <a:t>Contribution to society</a:t>
            </a:r>
          </a:p>
          <a:p>
            <a:pPr lvl="1"/>
            <a:r>
              <a:rPr lang="en-IN" dirty="0" smtClean="0"/>
              <a:t>Defined culture and organization of colleagues</a:t>
            </a:r>
            <a:endParaRPr lang="en-IN" dirty="0"/>
          </a:p>
          <a:p>
            <a:pPr lvl="1"/>
            <a:r>
              <a:rPr lang="en-IN" dirty="0"/>
              <a:t>Unique set of </a:t>
            </a:r>
            <a:r>
              <a:rPr lang="en-IN" dirty="0" smtClean="0"/>
              <a:t>skills</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p:txBody>
          <a:bodyPr/>
          <a:lstStyle/>
          <a:p>
            <a:r>
              <a:rPr lang="en-US" dirty="0" smtClean="0"/>
              <a:t>Contributions of Personal Selling </a:t>
            </a:r>
            <a:endParaRPr lang="en-US" dirty="0"/>
          </a:p>
        </p:txBody>
      </p:sp>
      <p:sp>
        <p:nvSpPr>
          <p:cNvPr id="20485" name="Rectangle 5"/>
          <p:cNvSpPr>
            <a:spLocks noGrp="1" noChangeArrowheads="1"/>
          </p:cNvSpPr>
          <p:nvPr>
            <p:ph idx="1"/>
          </p:nvPr>
        </p:nvSpPr>
        <p:spPr/>
        <p:txBody>
          <a:bodyPr/>
          <a:lstStyle/>
          <a:p>
            <a:r>
              <a:rPr lang="en-US" dirty="0" smtClean="0"/>
              <a:t>Salespeople help in:</a:t>
            </a:r>
          </a:p>
          <a:p>
            <a:pPr lvl="1"/>
            <a:r>
              <a:rPr lang="en-US" dirty="0" smtClean="0"/>
              <a:t>Stimulating the economy</a:t>
            </a:r>
          </a:p>
          <a:p>
            <a:pPr lvl="1"/>
            <a:r>
              <a:rPr lang="en-US" b="1" dirty="0" smtClean="0"/>
              <a:t>Diffusion of innovation</a:t>
            </a:r>
            <a:r>
              <a:rPr lang="en-US" dirty="0" smtClean="0"/>
              <a:t>: Distribution of new products, services, and ideas to the members of society</a:t>
            </a:r>
          </a:p>
          <a:p>
            <a:pPr lvl="1"/>
            <a:r>
              <a:rPr lang="en-US" dirty="0" smtClean="0"/>
              <a:t>Generating revenue and providing </a:t>
            </a:r>
            <a:r>
              <a:rPr lang="en-US" dirty="0"/>
              <a:t>feedback through </a:t>
            </a:r>
            <a:r>
              <a:rPr lang="en-US" dirty="0" smtClean="0"/>
              <a:t>research</a:t>
            </a:r>
          </a:p>
          <a:p>
            <a:pPr lvl="1"/>
            <a:r>
              <a:rPr lang="en-US" dirty="0" smtClean="0"/>
              <a:t>Maintaining long-term relationships </a:t>
            </a:r>
            <a:r>
              <a:rPr lang="en-US" dirty="0"/>
              <a:t>with customers</a:t>
            </a:r>
          </a:p>
          <a:p>
            <a:pPr lvl="1"/>
            <a:r>
              <a:rPr lang="en-US" dirty="0" smtClean="0"/>
              <a:t>Providing expertise and coordinating activities with the selling firm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Personal Selling Approaches</a:t>
            </a:r>
          </a:p>
        </p:txBody>
      </p:sp>
      <p:sp>
        <p:nvSpPr>
          <p:cNvPr id="3" name="Content Placeholder 2"/>
          <p:cNvSpPr>
            <a:spLocks noGrp="1"/>
          </p:cNvSpPr>
          <p:nvPr>
            <p:ph idx="1"/>
          </p:nvPr>
        </p:nvSpPr>
        <p:spPr/>
        <p:txBody>
          <a:bodyPr/>
          <a:lstStyle/>
          <a:p>
            <a:r>
              <a:rPr lang="en-US" b="1" dirty="0"/>
              <a:t>Adaptive selling</a:t>
            </a:r>
            <a:r>
              <a:rPr lang="en-US" dirty="0"/>
              <a:t>: Ability of salespeople to change their sales messages based on various customer </a:t>
            </a:r>
            <a:r>
              <a:rPr lang="en-US" dirty="0" smtClean="0"/>
              <a:t>situations</a:t>
            </a:r>
          </a:p>
          <a:p>
            <a:r>
              <a:rPr lang="en-US" dirty="0" smtClean="0"/>
              <a:t>Stimulus response </a:t>
            </a:r>
          </a:p>
          <a:p>
            <a:r>
              <a:rPr lang="en-US" dirty="0" smtClean="0"/>
              <a:t>Mental states </a:t>
            </a:r>
          </a:p>
          <a:p>
            <a:r>
              <a:rPr lang="en-US" dirty="0" smtClean="0"/>
              <a:t>Need satisfaction</a:t>
            </a:r>
          </a:p>
          <a:p>
            <a:r>
              <a:rPr lang="en-US" dirty="0" smtClean="0"/>
              <a:t>Problem solving</a:t>
            </a:r>
          </a:p>
          <a:p>
            <a:r>
              <a:rPr lang="en-US" dirty="0" smtClean="0"/>
              <a:t>Consultative </a:t>
            </a:r>
            <a:r>
              <a:rPr lang="en-US" dirty="0"/>
              <a:t>selling</a:t>
            </a:r>
          </a:p>
          <a:p>
            <a:endParaRPr lang="en-US" dirty="0" smtClean="0"/>
          </a:p>
          <a:p>
            <a:endParaRPr lang="en-US" dirty="0"/>
          </a:p>
        </p:txBody>
      </p:sp>
    </p:spTree>
    <p:extLst>
      <p:ext uri="{BB962C8B-B14F-4D97-AF65-F5344CB8AC3E}">
        <p14:creationId xmlns:p14="http://schemas.microsoft.com/office/powerpoint/2010/main" val="105952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Stimulus Response Selling </a:t>
            </a:r>
          </a:p>
        </p:txBody>
      </p:sp>
      <p:sp>
        <p:nvSpPr>
          <p:cNvPr id="3" name="Content Placeholder 2"/>
          <p:cNvSpPr>
            <a:spLocks noGrp="1"/>
          </p:cNvSpPr>
          <p:nvPr>
            <p:ph idx="1"/>
          </p:nvPr>
        </p:nvSpPr>
        <p:spPr/>
        <p:txBody>
          <a:bodyPr/>
          <a:lstStyle/>
          <a:p>
            <a:r>
              <a:rPr lang="en-US" dirty="0" smtClean="0"/>
              <a:t>Various </a:t>
            </a:r>
            <a:r>
              <a:rPr lang="en-US" dirty="0"/>
              <a:t>stimuli </a:t>
            </a:r>
            <a:r>
              <a:rPr lang="en-US" dirty="0" smtClean="0"/>
              <a:t>elicit </a:t>
            </a:r>
            <a:r>
              <a:rPr lang="en-US" dirty="0"/>
              <a:t>predictable </a:t>
            </a:r>
            <a:r>
              <a:rPr lang="en-US" dirty="0" smtClean="0"/>
              <a:t>responses</a:t>
            </a:r>
          </a:p>
          <a:p>
            <a:pPr lvl="1"/>
            <a:r>
              <a:rPr lang="en-US" b="1" dirty="0" smtClean="0"/>
              <a:t>Continued </a:t>
            </a:r>
            <a:r>
              <a:rPr lang="en-US" b="1" dirty="0"/>
              <a:t>affirmation</a:t>
            </a:r>
            <a:r>
              <a:rPr lang="en-US" dirty="0"/>
              <a:t>: Series of questions arranged to make the customer say yes to them, until he/she says yes to the entire sales pitch</a:t>
            </a:r>
          </a:p>
          <a:p>
            <a:endParaRPr lang="en-US" dirty="0"/>
          </a:p>
        </p:txBody>
      </p:sp>
      <p:pic>
        <p:nvPicPr>
          <p:cNvPr id="5" name="Picture 4" descr="The figure has three rectangular boxes connected by arrows. Starting from the left, the first box is labeled salesperson provides stimuli. The following points are listed in this box:&#10;• Statements&#10;• Questions&#10;• Actions&#10;• Audio/Visual Aids&#10;• Demonstrations&#10;An arrow originates from this rectangle and points at the next. This box is titled buyer responses sought, and the following content is listed below the title: &#10;• Favorable reactions and eventual purchase&#10;An arrow originates from this box and points at the next, which reads continue process until purchase decision.&#10;" title="Stimulus Response Sellin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199" y="3487326"/>
            <a:ext cx="8137600" cy="2797574"/>
          </a:xfrm>
          <a:prstGeom prst="rect">
            <a:avLst/>
          </a:prstGeom>
        </p:spPr>
      </p:pic>
    </p:spTree>
    <p:extLst>
      <p:ext uri="{BB962C8B-B14F-4D97-AF65-F5344CB8AC3E}">
        <p14:creationId xmlns:p14="http://schemas.microsoft.com/office/powerpoint/2010/main" val="3764592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p:txBody>
          <a:bodyPr>
            <a:noAutofit/>
          </a:bodyPr>
          <a:lstStyle/>
          <a:p>
            <a:r>
              <a:rPr lang="en-US" dirty="0" smtClean="0"/>
              <a:t>Mental States Selling or </a:t>
            </a:r>
            <a:r>
              <a:rPr lang="en-US" smtClean="0"/>
              <a:t>Formula Approach</a:t>
            </a:r>
            <a:endParaRPr lang="en-US" dirty="0"/>
          </a:p>
        </p:txBody>
      </p:sp>
      <p:sp>
        <p:nvSpPr>
          <p:cNvPr id="3" name="Content Placeholder 2"/>
          <p:cNvSpPr>
            <a:spLocks noGrp="1"/>
          </p:cNvSpPr>
          <p:nvPr>
            <p:ph idx="1"/>
          </p:nvPr>
        </p:nvSpPr>
        <p:spPr/>
        <p:txBody>
          <a:bodyPr/>
          <a:lstStyle/>
          <a:p>
            <a:r>
              <a:rPr lang="en-IN" dirty="0"/>
              <a:t>A</a:t>
            </a:r>
            <a:r>
              <a:rPr lang="en-IN" dirty="0" smtClean="0"/>
              <a:t>ssumes that the buyers can be led through a series of mental states in the buying process</a:t>
            </a:r>
          </a:p>
          <a:p>
            <a:pPr lvl="1"/>
            <a:r>
              <a:rPr lang="en-IN" b="1" dirty="0" smtClean="0"/>
              <a:t>AIDA</a:t>
            </a:r>
            <a:r>
              <a:rPr lang="en-IN" dirty="0" smtClean="0"/>
              <a:t>: Mental states</a:t>
            </a:r>
          </a:p>
          <a:p>
            <a:pPr lvl="2"/>
            <a:r>
              <a:rPr lang="en-IN" dirty="0" smtClean="0"/>
              <a:t>Attention</a:t>
            </a:r>
          </a:p>
          <a:p>
            <a:pPr lvl="2"/>
            <a:r>
              <a:rPr lang="en-IN" dirty="0" smtClean="0"/>
              <a:t>Interest</a:t>
            </a:r>
          </a:p>
          <a:p>
            <a:pPr lvl="2"/>
            <a:r>
              <a:rPr lang="en-IN" dirty="0" smtClean="0"/>
              <a:t>Desire</a:t>
            </a:r>
          </a:p>
          <a:p>
            <a:pPr lvl="2"/>
            <a:r>
              <a:rPr lang="en-IN" dirty="0" smtClean="0"/>
              <a:t>Action</a:t>
            </a:r>
          </a:p>
        </p:txBody>
      </p:sp>
    </p:spTree>
    <p:extLst>
      <p:ext uri="{BB962C8B-B14F-4D97-AF65-F5344CB8AC3E}">
        <p14:creationId xmlns:p14="http://schemas.microsoft.com/office/powerpoint/2010/main" val="3033282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p:txBody>
          <a:bodyPr>
            <a:noAutofit/>
          </a:bodyPr>
          <a:lstStyle/>
          <a:p>
            <a:r>
              <a:rPr lang="en-US" dirty="0" smtClean="0"/>
              <a:t>Need Satisfaction Selling</a:t>
            </a:r>
            <a:endParaRPr lang="en-US" dirty="0"/>
          </a:p>
        </p:txBody>
      </p:sp>
      <p:sp>
        <p:nvSpPr>
          <p:cNvPr id="3" name="Content Placeholder 2"/>
          <p:cNvSpPr>
            <a:spLocks noGrp="1"/>
          </p:cNvSpPr>
          <p:nvPr>
            <p:ph idx="1"/>
          </p:nvPr>
        </p:nvSpPr>
        <p:spPr/>
        <p:txBody>
          <a:bodyPr/>
          <a:lstStyle/>
          <a:p>
            <a:r>
              <a:rPr lang="en-IN" b="1" dirty="0" smtClean="0"/>
              <a:t>Need satisfaction</a:t>
            </a:r>
            <a:r>
              <a:rPr lang="en-IN" dirty="0" smtClean="0"/>
              <a:t>: Assumes that the customer is buying to satisfy a particular need or set of needs</a:t>
            </a:r>
          </a:p>
          <a:p>
            <a:pPr lvl="1"/>
            <a:r>
              <a:rPr lang="en-US" dirty="0" smtClean="0"/>
              <a:t>Involves the salesperson using </a:t>
            </a:r>
            <a:r>
              <a:rPr lang="en-US" dirty="0"/>
              <a:t>a </a:t>
            </a:r>
            <a:r>
              <a:rPr lang="en-US" dirty="0" smtClean="0"/>
              <a:t>probing </a:t>
            </a:r>
            <a:r>
              <a:rPr lang="en-US" dirty="0"/>
              <a:t>tactic to uncover </a:t>
            </a:r>
            <a:r>
              <a:rPr lang="en-US" dirty="0" smtClean="0"/>
              <a:t>important buyer </a:t>
            </a:r>
            <a:r>
              <a:rPr lang="en-US" dirty="0"/>
              <a:t>needs</a:t>
            </a:r>
            <a:endParaRPr lang="en-IN" dirty="0" smtClean="0"/>
          </a:p>
          <a:p>
            <a:endParaRPr lang="en-IN" dirty="0"/>
          </a:p>
        </p:txBody>
      </p:sp>
      <p:pic>
        <p:nvPicPr>
          <p:cNvPr id="2" name="Picture 1" descr="The figure consists of three rectangular boxes. Starting from the left, the first box is labeled uncover and confirm buyer needs. An arrow originates from this box and points to the next box, which is labeled present offering to satisfy buyer needs. An arrow originates from this box and points to the next box, which is labeled continue selling until purchase decision. " title="Need Satisfaction Selling"/>
          <p:cNvPicPr>
            <a:picLocks noChangeAspect="1"/>
          </p:cNvPicPr>
          <p:nvPr/>
        </p:nvPicPr>
        <p:blipFill>
          <a:blip r:embed="rId3">
            <a:clrChange>
              <a:clrFrom>
                <a:srgbClr val="C5D3C3"/>
              </a:clrFrom>
              <a:clrTo>
                <a:srgbClr val="C5D3C3">
                  <a:alpha val="0"/>
                </a:srgbClr>
              </a:clrTo>
            </a:clrChange>
            <a:extLst>
              <a:ext uri="{28A0092B-C50C-407E-A947-70E740481C1C}">
                <a14:useLocalDpi xmlns:a14="http://schemas.microsoft.com/office/drawing/2010/main" val="0"/>
              </a:ext>
            </a:extLst>
          </a:blip>
          <a:stretch>
            <a:fillRect/>
          </a:stretch>
        </p:blipFill>
        <p:spPr>
          <a:xfrm>
            <a:off x="443997" y="4444802"/>
            <a:ext cx="8256006" cy="1333001"/>
          </a:xfrm>
          <a:prstGeom prst="rect">
            <a:avLst/>
          </a:prstGeom>
        </p:spPr>
      </p:pic>
    </p:spTree>
    <p:extLst>
      <p:ext uri="{BB962C8B-B14F-4D97-AF65-F5344CB8AC3E}">
        <p14:creationId xmlns:p14="http://schemas.microsoft.com/office/powerpoint/2010/main" val="2294145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p:txBody>
          <a:bodyPr>
            <a:noAutofit/>
          </a:bodyPr>
          <a:lstStyle/>
          <a:p>
            <a:r>
              <a:rPr lang="en-US" dirty="0" smtClean="0"/>
              <a:t>Problem-Solving Selling</a:t>
            </a:r>
            <a:endParaRPr lang="en-US" dirty="0"/>
          </a:p>
        </p:txBody>
      </p:sp>
      <p:sp>
        <p:nvSpPr>
          <p:cNvPr id="3" name="Content Placeholder 2"/>
          <p:cNvSpPr>
            <a:spLocks noGrp="1"/>
          </p:cNvSpPr>
          <p:nvPr>
            <p:ph idx="1"/>
          </p:nvPr>
        </p:nvSpPr>
        <p:spPr/>
        <p:txBody>
          <a:bodyPr/>
          <a:lstStyle/>
          <a:p>
            <a:r>
              <a:rPr lang="en-IN" b="1" dirty="0"/>
              <a:t>Problem solving</a:t>
            </a:r>
            <a:r>
              <a:rPr lang="en-IN" dirty="0"/>
              <a:t>: Extension of need satisfaction selling </a:t>
            </a:r>
          </a:p>
          <a:p>
            <a:pPr lvl="1"/>
            <a:r>
              <a:rPr lang="en-IN" dirty="0"/>
              <a:t>Involves finding alternative solutions for satisfying buyer needs</a:t>
            </a:r>
          </a:p>
        </p:txBody>
      </p:sp>
      <p:pic>
        <p:nvPicPr>
          <p:cNvPr id="4" name="Picture 3" descr="There are 4 rectangular boxes connected by 3 arrows. Starting from the left, the first box contains the text define problem. An arrow originates from this box and points at the next box, which contains the text generate alternative solutions. An arrow originates from this box and points at the next box, which contains the text evaluate alternative solutions. An arrow extends from this box and points at the next, which reads continue selling until purchase decision.&#10;" title="Problem-Solving Selling"/>
          <p:cNvPicPr>
            <a:picLocks noChangeAspect="1"/>
          </p:cNvPicPr>
          <p:nvPr/>
        </p:nvPicPr>
        <p:blipFill>
          <a:blip r:embed="rId3">
            <a:clrChange>
              <a:clrFrom>
                <a:srgbClr val="C5D3C3"/>
              </a:clrFrom>
              <a:clrTo>
                <a:srgbClr val="C5D3C3">
                  <a:alpha val="0"/>
                </a:srgbClr>
              </a:clrTo>
            </a:clrChange>
            <a:extLst>
              <a:ext uri="{28A0092B-C50C-407E-A947-70E740481C1C}">
                <a14:useLocalDpi xmlns:a14="http://schemas.microsoft.com/office/drawing/2010/main" val="0"/>
              </a:ext>
            </a:extLst>
          </a:blip>
          <a:stretch>
            <a:fillRect/>
          </a:stretch>
        </p:blipFill>
        <p:spPr>
          <a:xfrm>
            <a:off x="235200" y="4027890"/>
            <a:ext cx="8673601" cy="1106563"/>
          </a:xfrm>
          <a:prstGeom prst="rect">
            <a:avLst/>
          </a:prstGeom>
        </p:spPr>
      </p:pic>
    </p:spTree>
    <p:extLst>
      <p:ext uri="{BB962C8B-B14F-4D97-AF65-F5344CB8AC3E}">
        <p14:creationId xmlns:p14="http://schemas.microsoft.com/office/powerpoint/2010/main" val="2101804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Grp="1" noChangeArrowheads="1"/>
          </p:cNvSpPr>
          <p:nvPr>
            <p:ph type="title"/>
          </p:nvPr>
        </p:nvSpPr>
        <p:spPr/>
        <p:txBody>
          <a:bodyPr/>
          <a:lstStyle/>
          <a:p>
            <a:r>
              <a:rPr lang="en-US" dirty="0"/>
              <a:t>Consultative Selling</a:t>
            </a:r>
          </a:p>
        </p:txBody>
      </p:sp>
      <p:sp>
        <p:nvSpPr>
          <p:cNvPr id="2" name="Content Placeholder 1"/>
          <p:cNvSpPr>
            <a:spLocks noGrp="1"/>
          </p:cNvSpPr>
          <p:nvPr>
            <p:ph idx="1"/>
          </p:nvPr>
        </p:nvSpPr>
        <p:spPr/>
        <p:txBody>
          <a:bodyPr/>
          <a:lstStyle/>
          <a:p>
            <a:r>
              <a:rPr lang="en-US" dirty="0"/>
              <a:t>H</a:t>
            </a:r>
            <a:r>
              <a:rPr lang="en-US" dirty="0" smtClean="0"/>
              <a:t>elping </a:t>
            </a:r>
            <a:r>
              <a:rPr lang="en-US" dirty="0"/>
              <a:t>customers </a:t>
            </a:r>
            <a:r>
              <a:rPr lang="en-US" dirty="0" smtClean="0"/>
              <a:t>attain strategic </a:t>
            </a:r>
            <a:r>
              <a:rPr lang="en-US" dirty="0"/>
              <a:t>goals by </a:t>
            </a:r>
            <a:r>
              <a:rPr lang="en-US" dirty="0" smtClean="0"/>
              <a:t>using products, services, and expertise </a:t>
            </a:r>
            <a:r>
              <a:rPr lang="en-US" dirty="0"/>
              <a:t>of the </a:t>
            </a:r>
            <a:r>
              <a:rPr lang="en-US" dirty="0" smtClean="0"/>
              <a:t>selling organization</a:t>
            </a:r>
          </a:p>
          <a:p>
            <a:r>
              <a:rPr lang="en-US" dirty="0" smtClean="0"/>
              <a:t>Role of salespeople</a:t>
            </a:r>
          </a:p>
          <a:p>
            <a:pPr lvl="1"/>
            <a:r>
              <a:rPr lang="en-US" b="1" dirty="0" smtClean="0"/>
              <a:t>Strategic orchestrator</a:t>
            </a:r>
            <a:r>
              <a:rPr lang="en-US" dirty="0" smtClean="0"/>
              <a:t>: </a:t>
            </a:r>
            <a:r>
              <a:rPr lang="en-IN" dirty="0"/>
              <a:t>A</a:t>
            </a:r>
            <a:r>
              <a:rPr lang="en-IN" dirty="0" smtClean="0"/>
              <a:t>rranges </a:t>
            </a:r>
            <a:r>
              <a:rPr lang="en-IN" dirty="0"/>
              <a:t>the use of the </a:t>
            </a:r>
            <a:r>
              <a:rPr lang="en-IN" dirty="0" smtClean="0"/>
              <a:t>organization’s resources to </a:t>
            </a:r>
            <a:r>
              <a:rPr lang="en-IN" dirty="0"/>
              <a:t>satisfy the customer</a:t>
            </a:r>
            <a:endParaRPr lang="en-US" dirty="0" smtClean="0"/>
          </a:p>
          <a:p>
            <a:pPr lvl="1"/>
            <a:r>
              <a:rPr lang="en-IN" b="1" dirty="0" smtClean="0"/>
              <a:t>Business consultant</a:t>
            </a:r>
            <a:r>
              <a:rPr lang="en-IN" dirty="0" smtClean="0"/>
              <a:t>: Uses external and internal sources to gather expertise on the customer’s business</a:t>
            </a:r>
          </a:p>
          <a:p>
            <a:pPr lvl="1"/>
            <a:r>
              <a:rPr lang="en-IN" b="1" dirty="0" smtClean="0"/>
              <a:t>Long-term ally</a:t>
            </a:r>
            <a:r>
              <a:rPr lang="en-IN" dirty="0" smtClean="0"/>
              <a:t>: Supports the customer even without the possibility of an immediate sale</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Dilemma</a:t>
            </a:r>
            <a:endParaRPr lang="en-US" dirty="0"/>
          </a:p>
        </p:txBody>
      </p:sp>
      <p:pic>
        <p:nvPicPr>
          <p:cNvPr id="5" name="Picture 4" descr="This image illustrates a case study of ethical dilemma. The content in the study reads as follows:&#10;&#10;Courtney Jacobs sells corporate sponsorship packages for the Bellview Blasters, a minor league hockey team in New England. The packages include advertising in game programs throughout the season, signage in the arena, and a block of season tickets. The packages range in price from $5,000 to $10,000, depending on the size of the ads and signs, and how many season tickets are included. Courtney’s sales manager is pushing the salesforce to sell as many $10,000 packages as possible. Courtney tries to match the sponsorship package to the budget and needs of each potential customer rather than pushing the $10,000 packages. Her sales manager is not happy and told Courtney, “You need to get with the program and max your sales of the $10,000 packages. This is a good deal for sponsors. What’s the matter—don’t you believe in your product?”&#10;What should Courtney do?&#10;a) Be a loyal employee and follow her manager’s directive.&#10;b) Try to convince her manager that a customer-oriented approach will be best over the long run.&#10;c) Tell her manager that she will try to sell more $10,000 packages, but continue her current sales approach.&#10;&#10;At the right end of the study, there is a silhouette of an ice-hockey player. He holds a hockey stick and is chasing after a puck. &#10;" title="Ethical Dilem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462" y="1756497"/>
            <a:ext cx="8875076" cy="3824362"/>
          </a:xfrm>
          <a:prstGeom prst="rect">
            <a:avLst/>
          </a:prstGeom>
        </p:spPr>
      </p:pic>
    </p:spTree>
    <p:extLst>
      <p:ext uri="{BB962C8B-B14F-4D97-AF65-F5344CB8AC3E}">
        <p14:creationId xmlns:p14="http://schemas.microsoft.com/office/powerpoint/2010/main" val="1934135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p:cNvSpPr>
            <a:spLocks noGrp="1" noChangeArrowheads="1"/>
          </p:cNvSpPr>
          <p:nvPr>
            <p:ph type="title"/>
          </p:nvPr>
        </p:nvSpPr>
        <p:spPr>
          <a:xfrm>
            <a:off x="1453012" y="418405"/>
            <a:ext cx="7536700" cy="648396"/>
          </a:xfrm>
        </p:spPr>
        <p:txBody>
          <a:bodyPr/>
          <a:lstStyle/>
          <a:p>
            <a:r>
              <a:rPr lang="en-US" dirty="0" smtClean="0">
                <a:solidFill>
                  <a:schemeClr val="bg1"/>
                </a:solidFill>
              </a:rPr>
              <a:t>1.4</a:t>
            </a:r>
            <a:r>
              <a:rPr lang="en-US" dirty="0" smtClean="0"/>
              <a:t> 	Trust-Based </a:t>
            </a:r>
            <a:r>
              <a:rPr lang="en-US" dirty="0"/>
              <a:t>Sales Process</a:t>
            </a:r>
          </a:p>
        </p:txBody>
      </p:sp>
      <p:pic>
        <p:nvPicPr>
          <p:cNvPr id="3" name="Picture 2" descr="This is a flow chart that begins with two squares placed one above the other. The first square contains the text selling foundations. Under this, there is more content that reads as follows:&#10;• Trust and ethics&#10;• Understanding&#10;• Buyers&#10;• Communications skills&#10;The second square is labeled selling strategy based on customer needs and value. Under this, there is more content which is listed as follows:&#10;• Sales territory&#10;• Each customer&#10;• Each sales call&#10;Arrows originate from both these squares and point at a rectangle on the right, which is labeled initiating customer relationships. The following content is listed below this:&#10;• Strategic prospecting&#10;• Assessing the prospect’s situation&#10;• Discovering prospect’s needs&#10;• Planning value-based sales dialogue and presentations&#10;An arrow originates from this rectangle and points at the next rectangle, which is labeled developing customer relationships. The following content is listed below this:&#10;• Engaging prospects and customers through sales dialogue and presentations&#10;• Co-creating and validating customer value&#10;• Earning customer commitment&#10;An arrow originates from this rectangle and points at the next one, which is labeled enhancing customer relationships. The following content is listed below this:&#10;• Building value through postsale follow-up&#10;• Assessing value and relationship performance&#10;• Creating new value opportunities&#10;• Increasing customer value through self-leadership and teamwork&#10;&#10;Three points, which are connected by arrows, can be seen below this flow chart. Starting from the left, the first item reads understanding customer value. An arrow originates from this item and points at the next one, which reads creating and communicating customer value. An arrow originates from this item and points at the next one, which reads delivering and increasing customer value.&#10;" title="Figure 1.4 Trust-Based Sales Proces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970" y="1607088"/>
            <a:ext cx="8614061" cy="435495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Autofit/>
          </a:bodyPr>
          <a:lstStyle/>
          <a:p>
            <a:r>
              <a:rPr lang="en-US" sz="2400" dirty="0" smtClean="0"/>
              <a:t>Define personal selling and describe its unique 	characteristics as a marketing communications 	tool</a:t>
            </a:r>
          </a:p>
          <a:p>
            <a:r>
              <a:rPr lang="en-US" sz="2400" dirty="0" smtClean="0"/>
              <a:t>Distinguish between transaction-focused traditional selling and trust-based relationship selling, with the latter focusing on customer value and sales dialogue</a:t>
            </a:r>
            <a:endParaRPr lang="en-US" sz="2400" dirty="0"/>
          </a:p>
          <a:p>
            <a:r>
              <a:rPr lang="en-US" sz="2400" dirty="0" smtClean="0"/>
              <a:t>Understand sales professionalism as a key driver in the continued evolution of personal selling</a:t>
            </a:r>
            <a:endParaRPr lang="en-US" sz="2400" dirty="0"/>
          </a:p>
        </p:txBody>
      </p:sp>
      <p:sp>
        <p:nvSpPr>
          <p:cNvPr id="10242" name="Rectangle 2" hidden="1"/>
          <p:cNvSpPr>
            <a:spLocks noGrp="1" noChangeArrowheads="1"/>
          </p:cNvSpPr>
          <p:nvPr>
            <p:ph type="title"/>
          </p:nvPr>
        </p:nvSpPr>
        <p:spPr/>
        <p:txBody>
          <a:bodyPr/>
          <a:lstStyle/>
          <a:p>
            <a:r>
              <a:rPr lang="en-US" dirty="0"/>
              <a:t>Learning Objectives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p:txBody>
          <a:bodyPr/>
          <a:lstStyle/>
          <a:p>
            <a:r>
              <a:rPr lang="en-US" dirty="0" smtClean="0"/>
              <a:t>Characteristics of Sales Careers</a:t>
            </a:r>
            <a:endParaRPr lang="en-US" dirty="0"/>
          </a:p>
        </p:txBody>
      </p:sp>
      <p:sp>
        <p:nvSpPr>
          <p:cNvPr id="7" name="Block Arc 6" descr="This slide contains a semi-circle which extends from the top to the bottom on the left side.  There are 6 circles placed one below the other on the semi-circle. The circles do not contain any text. Each circle is attached to a rectangular box with sharp edges. The first box is labelled occupational outlook."/>
          <p:cNvSpPr/>
          <p:nvPr/>
        </p:nvSpPr>
        <p:spPr>
          <a:xfrm>
            <a:off x="-3785077" y="800419"/>
            <a:ext cx="5692870" cy="5692870"/>
          </a:xfrm>
          <a:prstGeom prst="blockArc">
            <a:avLst>
              <a:gd name="adj1" fmla="val 18900000"/>
              <a:gd name="adj2" fmla="val 2700000"/>
              <a:gd name="adj3" fmla="val 379"/>
            </a:avLst>
          </a:prstGeom>
          <a:ln>
            <a:solidFill>
              <a:srgbClr val="5B8A3C"/>
            </a:solidFill>
          </a:ln>
        </p:spPr>
        <p:style>
          <a:lnRef idx="2">
            <a:schemeClr val="accent2">
              <a:shade val="60000"/>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8" name="Freeform 7" descr="This slide contains a semi-circle which extends from the top to the bottom on the left side.  There are 6 circles placed one below the other on the semi-circle. The circles do not contain any text. Each circle is attached to a rectangular box with sharp edges. The first box is labeled occupational outlook." title="Characteristics of Sales Careers"/>
          <p:cNvSpPr/>
          <p:nvPr/>
        </p:nvSpPr>
        <p:spPr>
          <a:xfrm>
            <a:off x="1335402" y="1755620"/>
            <a:ext cx="7423148" cy="445095"/>
          </a:xfrm>
          <a:custGeom>
            <a:avLst/>
            <a:gdLst>
              <a:gd name="connsiteX0" fmla="*/ 0 w 7423148"/>
              <a:gd name="connsiteY0" fmla="*/ 0 h 445095"/>
              <a:gd name="connsiteX1" fmla="*/ 7423148 w 7423148"/>
              <a:gd name="connsiteY1" fmla="*/ 0 h 445095"/>
              <a:gd name="connsiteX2" fmla="*/ 7423148 w 7423148"/>
              <a:gd name="connsiteY2" fmla="*/ 445095 h 445095"/>
              <a:gd name="connsiteX3" fmla="*/ 0 w 7423148"/>
              <a:gd name="connsiteY3" fmla="*/ 445095 h 445095"/>
              <a:gd name="connsiteX4" fmla="*/ 0 w 7423148"/>
              <a:gd name="connsiteY4" fmla="*/ 0 h 445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3148" h="445095">
                <a:moveTo>
                  <a:pt x="0" y="0"/>
                </a:moveTo>
                <a:lnTo>
                  <a:pt x="7423148" y="0"/>
                </a:lnTo>
                <a:lnTo>
                  <a:pt x="7423148" y="445095"/>
                </a:lnTo>
                <a:lnTo>
                  <a:pt x="0" y="445095"/>
                </a:lnTo>
                <a:lnTo>
                  <a:pt x="0" y="0"/>
                </a:lnTo>
                <a:close/>
              </a:path>
            </a:pathLst>
          </a:custGeom>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53295" tIns="58420" rIns="58420" bIns="58420" numCol="1" spcCol="1270" anchor="ctr" anchorCtr="0">
            <a:noAutofit/>
          </a:bodyPr>
          <a:lstStyle/>
          <a:p>
            <a:pPr lvl="0" algn="l" defTabSz="1022350" rtl="0">
              <a:lnSpc>
                <a:spcPct val="90000"/>
              </a:lnSpc>
              <a:spcBef>
                <a:spcPct val="0"/>
              </a:spcBef>
              <a:spcAft>
                <a:spcPct val="35000"/>
              </a:spcAft>
            </a:pPr>
            <a:r>
              <a:rPr lang="en-US" sz="2300" kern="1200" dirty="0" smtClean="0"/>
              <a:t>Occupational outlook</a:t>
            </a:r>
            <a:endParaRPr lang="en-IN" sz="2300" kern="1200" dirty="0"/>
          </a:p>
        </p:txBody>
      </p:sp>
      <p:sp>
        <p:nvSpPr>
          <p:cNvPr id="9" name="Oval 8" descr="This slide contains a semi-circle which extends from the top to the bottom on the left side.  There are 6 circles placed one below the other on the semi-circle. The circles do not contain any text. Each circle is attached to a rectangular box with sharp edges. The first box is labelled occupational outlook." title="Characteristics of Sales Careers"/>
          <p:cNvSpPr/>
          <p:nvPr/>
        </p:nvSpPr>
        <p:spPr>
          <a:xfrm>
            <a:off x="1057217" y="1699983"/>
            <a:ext cx="556369" cy="556369"/>
          </a:xfrm>
          <a:prstGeom prst="ellipse">
            <a:avLst/>
          </a:prstGeom>
          <a:ln>
            <a:solidFill>
              <a:srgbClr val="5B8A3C"/>
            </a:solidFill>
          </a:ln>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Freeform 9" descr="The second box is labeled advancement opportunities." title="Characteristics of Sales Careers"/>
          <p:cNvSpPr/>
          <p:nvPr/>
        </p:nvSpPr>
        <p:spPr>
          <a:xfrm>
            <a:off x="1701524" y="2423179"/>
            <a:ext cx="7057027" cy="445095"/>
          </a:xfrm>
          <a:custGeom>
            <a:avLst/>
            <a:gdLst>
              <a:gd name="connsiteX0" fmla="*/ 0 w 7057027"/>
              <a:gd name="connsiteY0" fmla="*/ 0 h 445095"/>
              <a:gd name="connsiteX1" fmla="*/ 7057027 w 7057027"/>
              <a:gd name="connsiteY1" fmla="*/ 0 h 445095"/>
              <a:gd name="connsiteX2" fmla="*/ 7057027 w 7057027"/>
              <a:gd name="connsiteY2" fmla="*/ 445095 h 445095"/>
              <a:gd name="connsiteX3" fmla="*/ 0 w 7057027"/>
              <a:gd name="connsiteY3" fmla="*/ 445095 h 445095"/>
              <a:gd name="connsiteX4" fmla="*/ 0 w 7057027"/>
              <a:gd name="connsiteY4" fmla="*/ 0 h 445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7027" h="445095">
                <a:moveTo>
                  <a:pt x="0" y="0"/>
                </a:moveTo>
                <a:lnTo>
                  <a:pt x="7057027" y="0"/>
                </a:lnTo>
                <a:lnTo>
                  <a:pt x="7057027" y="445095"/>
                </a:lnTo>
                <a:lnTo>
                  <a:pt x="0" y="445095"/>
                </a:lnTo>
                <a:lnTo>
                  <a:pt x="0" y="0"/>
                </a:lnTo>
                <a:close/>
              </a:path>
            </a:pathLst>
          </a:custGeom>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53295" tIns="58420" rIns="58420" bIns="58420" numCol="1" spcCol="1270" anchor="ctr" anchorCtr="0">
            <a:noAutofit/>
          </a:bodyPr>
          <a:lstStyle/>
          <a:p>
            <a:pPr lvl="0" algn="l" defTabSz="1022350" rtl="0">
              <a:lnSpc>
                <a:spcPct val="90000"/>
              </a:lnSpc>
              <a:spcBef>
                <a:spcPct val="0"/>
              </a:spcBef>
              <a:spcAft>
                <a:spcPct val="35000"/>
              </a:spcAft>
            </a:pPr>
            <a:r>
              <a:rPr lang="en-US" sz="2300" kern="1200" dirty="0" smtClean="0"/>
              <a:t>Advancement opportunities</a:t>
            </a:r>
            <a:endParaRPr lang="en-IN" sz="2300" kern="1200" dirty="0"/>
          </a:p>
        </p:txBody>
      </p:sp>
      <p:sp>
        <p:nvSpPr>
          <p:cNvPr id="11" name="Oval 10" descr="The second box is labelled advancement opportunities." title="Characteristics of Sales Careers"/>
          <p:cNvSpPr/>
          <p:nvPr/>
        </p:nvSpPr>
        <p:spPr>
          <a:xfrm>
            <a:off x="1423339" y="2367542"/>
            <a:ext cx="556369" cy="556369"/>
          </a:xfrm>
          <a:prstGeom prst="ellipse">
            <a:avLst/>
          </a:prstGeom>
          <a:ln>
            <a:solidFill>
              <a:srgbClr val="5B8A3C"/>
            </a:solidFill>
          </a:ln>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Freeform 11" descr="The fourth box is labeled immediate feedback.&#10;" title="Characteristics of Sales Careers"/>
          <p:cNvSpPr/>
          <p:nvPr/>
        </p:nvSpPr>
        <p:spPr>
          <a:xfrm>
            <a:off x="1868942" y="3090737"/>
            <a:ext cx="6889609" cy="445095"/>
          </a:xfrm>
          <a:custGeom>
            <a:avLst/>
            <a:gdLst>
              <a:gd name="connsiteX0" fmla="*/ 0 w 6889609"/>
              <a:gd name="connsiteY0" fmla="*/ 0 h 445095"/>
              <a:gd name="connsiteX1" fmla="*/ 6889609 w 6889609"/>
              <a:gd name="connsiteY1" fmla="*/ 0 h 445095"/>
              <a:gd name="connsiteX2" fmla="*/ 6889609 w 6889609"/>
              <a:gd name="connsiteY2" fmla="*/ 445095 h 445095"/>
              <a:gd name="connsiteX3" fmla="*/ 0 w 6889609"/>
              <a:gd name="connsiteY3" fmla="*/ 445095 h 445095"/>
              <a:gd name="connsiteX4" fmla="*/ 0 w 6889609"/>
              <a:gd name="connsiteY4" fmla="*/ 0 h 445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9609" h="445095">
                <a:moveTo>
                  <a:pt x="0" y="0"/>
                </a:moveTo>
                <a:lnTo>
                  <a:pt x="6889609" y="0"/>
                </a:lnTo>
                <a:lnTo>
                  <a:pt x="6889609" y="445095"/>
                </a:lnTo>
                <a:lnTo>
                  <a:pt x="0" y="445095"/>
                </a:lnTo>
                <a:lnTo>
                  <a:pt x="0" y="0"/>
                </a:lnTo>
                <a:close/>
              </a:path>
            </a:pathLst>
          </a:custGeom>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53295" tIns="58420" rIns="58420" bIns="58420" numCol="1" spcCol="1270" anchor="ctr" anchorCtr="0">
            <a:noAutofit/>
          </a:bodyPr>
          <a:lstStyle/>
          <a:p>
            <a:pPr lvl="0" algn="l" defTabSz="1022350" rtl="0">
              <a:lnSpc>
                <a:spcPct val="90000"/>
              </a:lnSpc>
              <a:spcBef>
                <a:spcPct val="0"/>
              </a:spcBef>
              <a:spcAft>
                <a:spcPct val="35000"/>
              </a:spcAft>
            </a:pPr>
            <a:r>
              <a:rPr lang="en-US" sz="2300" kern="1200" dirty="0" smtClean="0"/>
              <a:t>Immediate feedback</a:t>
            </a:r>
            <a:endParaRPr lang="en-IN" sz="2300" kern="1200" dirty="0"/>
          </a:p>
        </p:txBody>
      </p:sp>
      <p:sp>
        <p:nvSpPr>
          <p:cNvPr id="13" name="Oval 12" descr="The fourth box is labelled job variety." title="Characteristics of Sales Careers"/>
          <p:cNvSpPr/>
          <p:nvPr/>
        </p:nvSpPr>
        <p:spPr>
          <a:xfrm>
            <a:off x="1590757" y="3035100"/>
            <a:ext cx="556369" cy="556369"/>
          </a:xfrm>
          <a:prstGeom prst="ellipse">
            <a:avLst/>
          </a:prstGeom>
          <a:ln>
            <a:solidFill>
              <a:srgbClr val="5B8A3C"/>
            </a:solidFill>
          </a:ln>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Freeform 13" descr="The fourth box is labeled job variety." title="Characteristics of Sales Careers"/>
          <p:cNvSpPr/>
          <p:nvPr/>
        </p:nvSpPr>
        <p:spPr>
          <a:xfrm>
            <a:off x="1868942" y="3757873"/>
            <a:ext cx="6889609" cy="445095"/>
          </a:xfrm>
          <a:custGeom>
            <a:avLst/>
            <a:gdLst>
              <a:gd name="connsiteX0" fmla="*/ 0 w 6889609"/>
              <a:gd name="connsiteY0" fmla="*/ 0 h 445095"/>
              <a:gd name="connsiteX1" fmla="*/ 6889609 w 6889609"/>
              <a:gd name="connsiteY1" fmla="*/ 0 h 445095"/>
              <a:gd name="connsiteX2" fmla="*/ 6889609 w 6889609"/>
              <a:gd name="connsiteY2" fmla="*/ 445095 h 445095"/>
              <a:gd name="connsiteX3" fmla="*/ 0 w 6889609"/>
              <a:gd name="connsiteY3" fmla="*/ 445095 h 445095"/>
              <a:gd name="connsiteX4" fmla="*/ 0 w 6889609"/>
              <a:gd name="connsiteY4" fmla="*/ 0 h 445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9609" h="445095">
                <a:moveTo>
                  <a:pt x="0" y="0"/>
                </a:moveTo>
                <a:lnTo>
                  <a:pt x="6889609" y="0"/>
                </a:lnTo>
                <a:lnTo>
                  <a:pt x="6889609" y="445095"/>
                </a:lnTo>
                <a:lnTo>
                  <a:pt x="0" y="445095"/>
                </a:lnTo>
                <a:lnTo>
                  <a:pt x="0" y="0"/>
                </a:lnTo>
                <a:close/>
              </a:path>
            </a:pathLst>
          </a:custGeom>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53295" tIns="58420" rIns="58420" bIns="58420" numCol="1" spcCol="1270" anchor="ctr" anchorCtr="0">
            <a:noAutofit/>
          </a:bodyPr>
          <a:lstStyle/>
          <a:p>
            <a:pPr lvl="0" algn="l" defTabSz="1022350" rtl="0">
              <a:lnSpc>
                <a:spcPct val="90000"/>
              </a:lnSpc>
              <a:spcBef>
                <a:spcPct val="0"/>
              </a:spcBef>
              <a:spcAft>
                <a:spcPct val="35000"/>
              </a:spcAft>
            </a:pPr>
            <a:r>
              <a:rPr lang="en-US" sz="2300" kern="1200" smtClean="0"/>
              <a:t>Job variety</a:t>
            </a:r>
            <a:endParaRPr lang="en-IN" sz="2300" kern="1200"/>
          </a:p>
        </p:txBody>
      </p:sp>
      <p:sp>
        <p:nvSpPr>
          <p:cNvPr id="15" name="Oval 14" descr="The fourth box is labelled job variety." title="Characteristics of Sales Careers"/>
          <p:cNvSpPr/>
          <p:nvPr/>
        </p:nvSpPr>
        <p:spPr>
          <a:xfrm>
            <a:off x="1590757" y="3702236"/>
            <a:ext cx="556369" cy="556369"/>
          </a:xfrm>
          <a:prstGeom prst="ellipse">
            <a:avLst/>
          </a:prstGeom>
          <a:ln>
            <a:solidFill>
              <a:srgbClr val="5B8A3C"/>
            </a:solidFill>
          </a:ln>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Freeform 15" descr="The fifth box is labeled independence." title="Characteristics of Sales Careers"/>
          <p:cNvSpPr/>
          <p:nvPr/>
        </p:nvSpPr>
        <p:spPr>
          <a:xfrm>
            <a:off x="1701524" y="4425432"/>
            <a:ext cx="7057027" cy="445095"/>
          </a:xfrm>
          <a:custGeom>
            <a:avLst/>
            <a:gdLst>
              <a:gd name="connsiteX0" fmla="*/ 0 w 7057027"/>
              <a:gd name="connsiteY0" fmla="*/ 0 h 445095"/>
              <a:gd name="connsiteX1" fmla="*/ 7057027 w 7057027"/>
              <a:gd name="connsiteY1" fmla="*/ 0 h 445095"/>
              <a:gd name="connsiteX2" fmla="*/ 7057027 w 7057027"/>
              <a:gd name="connsiteY2" fmla="*/ 445095 h 445095"/>
              <a:gd name="connsiteX3" fmla="*/ 0 w 7057027"/>
              <a:gd name="connsiteY3" fmla="*/ 445095 h 445095"/>
              <a:gd name="connsiteX4" fmla="*/ 0 w 7057027"/>
              <a:gd name="connsiteY4" fmla="*/ 0 h 445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7027" h="445095">
                <a:moveTo>
                  <a:pt x="0" y="0"/>
                </a:moveTo>
                <a:lnTo>
                  <a:pt x="7057027" y="0"/>
                </a:lnTo>
                <a:lnTo>
                  <a:pt x="7057027" y="445095"/>
                </a:lnTo>
                <a:lnTo>
                  <a:pt x="0" y="445095"/>
                </a:lnTo>
                <a:lnTo>
                  <a:pt x="0" y="0"/>
                </a:lnTo>
                <a:close/>
              </a:path>
            </a:pathLst>
          </a:custGeom>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53295" tIns="58420" rIns="58420" bIns="58420" numCol="1" spcCol="1270" anchor="ctr" anchorCtr="0">
            <a:noAutofit/>
          </a:bodyPr>
          <a:lstStyle/>
          <a:p>
            <a:pPr lvl="0" algn="l" defTabSz="1022350" rtl="0">
              <a:lnSpc>
                <a:spcPct val="90000"/>
              </a:lnSpc>
              <a:spcBef>
                <a:spcPct val="0"/>
              </a:spcBef>
              <a:spcAft>
                <a:spcPct val="35000"/>
              </a:spcAft>
            </a:pPr>
            <a:r>
              <a:rPr lang="en-US" sz="2300" kern="1200" dirty="0" smtClean="0"/>
              <a:t>Independence</a:t>
            </a:r>
            <a:endParaRPr lang="en-IN" sz="2300" kern="1200" dirty="0"/>
          </a:p>
        </p:txBody>
      </p:sp>
      <p:sp>
        <p:nvSpPr>
          <p:cNvPr id="17" name="Oval 16" descr="The fifth box is labelled independence." title="Characteristics of Sales Careers"/>
          <p:cNvSpPr/>
          <p:nvPr/>
        </p:nvSpPr>
        <p:spPr>
          <a:xfrm>
            <a:off x="1423339" y="4369795"/>
            <a:ext cx="556369" cy="556369"/>
          </a:xfrm>
          <a:prstGeom prst="ellipse">
            <a:avLst/>
          </a:prstGeom>
          <a:ln>
            <a:solidFill>
              <a:srgbClr val="5B8A3C"/>
            </a:solidFill>
          </a:ln>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Freeform 17" descr="The sixth box is labeled compensation." title="Characteristics of Sales Careers"/>
          <p:cNvSpPr/>
          <p:nvPr/>
        </p:nvSpPr>
        <p:spPr>
          <a:xfrm>
            <a:off x="1335402" y="5092991"/>
            <a:ext cx="7423148" cy="445095"/>
          </a:xfrm>
          <a:custGeom>
            <a:avLst/>
            <a:gdLst>
              <a:gd name="connsiteX0" fmla="*/ 0 w 7423148"/>
              <a:gd name="connsiteY0" fmla="*/ 0 h 445095"/>
              <a:gd name="connsiteX1" fmla="*/ 7423148 w 7423148"/>
              <a:gd name="connsiteY1" fmla="*/ 0 h 445095"/>
              <a:gd name="connsiteX2" fmla="*/ 7423148 w 7423148"/>
              <a:gd name="connsiteY2" fmla="*/ 445095 h 445095"/>
              <a:gd name="connsiteX3" fmla="*/ 0 w 7423148"/>
              <a:gd name="connsiteY3" fmla="*/ 445095 h 445095"/>
              <a:gd name="connsiteX4" fmla="*/ 0 w 7423148"/>
              <a:gd name="connsiteY4" fmla="*/ 0 h 445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3148" h="445095">
                <a:moveTo>
                  <a:pt x="0" y="0"/>
                </a:moveTo>
                <a:lnTo>
                  <a:pt x="7423148" y="0"/>
                </a:lnTo>
                <a:lnTo>
                  <a:pt x="7423148" y="445095"/>
                </a:lnTo>
                <a:lnTo>
                  <a:pt x="0" y="445095"/>
                </a:lnTo>
                <a:lnTo>
                  <a:pt x="0" y="0"/>
                </a:lnTo>
                <a:close/>
              </a:path>
            </a:pathLst>
          </a:custGeom>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53295" tIns="58420" rIns="58420" bIns="58420" numCol="1" spcCol="1270" anchor="ctr" anchorCtr="0">
            <a:noAutofit/>
          </a:bodyPr>
          <a:lstStyle/>
          <a:p>
            <a:pPr lvl="0" algn="l" defTabSz="1022350" rtl="0">
              <a:lnSpc>
                <a:spcPct val="90000"/>
              </a:lnSpc>
              <a:spcBef>
                <a:spcPct val="0"/>
              </a:spcBef>
              <a:spcAft>
                <a:spcPct val="35000"/>
              </a:spcAft>
            </a:pPr>
            <a:r>
              <a:rPr lang="en-US" sz="2300" kern="1200" dirty="0" smtClean="0"/>
              <a:t>Compensation</a:t>
            </a:r>
            <a:endParaRPr lang="en-IN" sz="2300" kern="1200" dirty="0"/>
          </a:p>
        </p:txBody>
      </p:sp>
      <p:sp>
        <p:nvSpPr>
          <p:cNvPr id="19" name="Oval 18" descr="The sixth box is labelled compensation." title="Characteristics of Sales Careers"/>
          <p:cNvSpPr/>
          <p:nvPr/>
        </p:nvSpPr>
        <p:spPr>
          <a:xfrm>
            <a:off x="1057217" y="5037354"/>
            <a:ext cx="556369" cy="556369"/>
          </a:xfrm>
          <a:prstGeom prst="ellipse">
            <a:avLst/>
          </a:prstGeom>
          <a:ln>
            <a:solidFill>
              <a:srgbClr val="5B8A3C"/>
            </a:solidFill>
          </a:ln>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92785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500"/>
                                        <p:tgtEl>
                                          <p:spTgt spid="1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left)">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animBg="1"/>
      <p:bldP spid="16"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Sales Positions</a:t>
            </a:r>
            <a:endParaRPr lang="en-IN" dirty="0"/>
          </a:p>
        </p:txBody>
      </p:sp>
      <p:sp>
        <p:nvSpPr>
          <p:cNvPr id="6" name="Freeform 5" descr="The slide contains 3 small rectangular boxes and 3 larger rectangular boxes. Each pair of smaller and larger boxes are placed next to each other. The content in the larger box explains the term provided in the smaller box. The smaller box of the first pair of boxes on the left is labeled sales support. The larger box contains the following points: &#10;• Missionary salespeople&#10;• Detailer&#10;• Technical support salespeople&#10;" title="Types of Sales Positions"/>
          <p:cNvSpPr/>
          <p:nvPr/>
        </p:nvSpPr>
        <p:spPr>
          <a:xfrm>
            <a:off x="717465" y="1820571"/>
            <a:ext cx="2383212" cy="940504"/>
          </a:xfrm>
          <a:custGeom>
            <a:avLst/>
            <a:gdLst>
              <a:gd name="connsiteX0" fmla="*/ 0 w 2383212"/>
              <a:gd name="connsiteY0" fmla="*/ 0 h 940504"/>
              <a:gd name="connsiteX1" fmla="*/ 2383212 w 2383212"/>
              <a:gd name="connsiteY1" fmla="*/ 0 h 940504"/>
              <a:gd name="connsiteX2" fmla="*/ 2383212 w 2383212"/>
              <a:gd name="connsiteY2" fmla="*/ 940504 h 940504"/>
              <a:gd name="connsiteX3" fmla="*/ 0 w 2383212"/>
              <a:gd name="connsiteY3" fmla="*/ 940504 h 940504"/>
              <a:gd name="connsiteX4" fmla="*/ 0 w 2383212"/>
              <a:gd name="connsiteY4" fmla="*/ 0 h 94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3212" h="940504">
                <a:moveTo>
                  <a:pt x="0" y="0"/>
                </a:moveTo>
                <a:lnTo>
                  <a:pt x="2383212" y="0"/>
                </a:lnTo>
                <a:lnTo>
                  <a:pt x="2383212" y="940504"/>
                </a:lnTo>
                <a:lnTo>
                  <a:pt x="0" y="940504"/>
                </a:lnTo>
                <a:lnTo>
                  <a:pt x="0" y="0"/>
                </a:lnTo>
                <a:close/>
              </a:path>
            </a:pathLst>
          </a:custGeom>
          <a:solidFill>
            <a:srgbClr val="5B8A3C"/>
          </a:solidFill>
          <a:ln>
            <a:solidFill>
              <a:srgbClr val="5B8A3C"/>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IN" sz="2600" kern="1200" dirty="0" smtClean="0">
                <a:solidFill>
                  <a:schemeClr val="tx1"/>
                </a:solidFill>
              </a:rPr>
              <a:t>Sales support</a:t>
            </a:r>
            <a:endParaRPr lang="en-IN" sz="2600" kern="1200" dirty="0">
              <a:solidFill>
                <a:schemeClr val="tx1"/>
              </a:solidFill>
            </a:endParaRPr>
          </a:p>
        </p:txBody>
      </p:sp>
      <p:sp>
        <p:nvSpPr>
          <p:cNvPr id="7" name="Freeform 6" descr="The slide contains 3 small rectangular boxes and 3 larger rectangular boxes. Each pair of smaller and larger boxes are placed next to each other. The content in the larger box explains the term provided in the smaller box. The smaller box of the first pair of boxes on the left is labeled sales support. The larger box contains the following points: &#10;• Missionary salespeople&#10;• Detailer&#10;• Technical support salespeople&#10;" title="Types of Sales Positions"/>
          <p:cNvSpPr/>
          <p:nvPr/>
        </p:nvSpPr>
        <p:spPr>
          <a:xfrm>
            <a:off x="717465" y="2761075"/>
            <a:ext cx="2383212" cy="2712060"/>
          </a:xfrm>
          <a:custGeom>
            <a:avLst/>
            <a:gdLst>
              <a:gd name="connsiteX0" fmla="*/ 0 w 2383212"/>
              <a:gd name="connsiteY0" fmla="*/ 0 h 2712060"/>
              <a:gd name="connsiteX1" fmla="*/ 2383212 w 2383212"/>
              <a:gd name="connsiteY1" fmla="*/ 0 h 2712060"/>
              <a:gd name="connsiteX2" fmla="*/ 2383212 w 2383212"/>
              <a:gd name="connsiteY2" fmla="*/ 2712060 h 2712060"/>
              <a:gd name="connsiteX3" fmla="*/ 0 w 2383212"/>
              <a:gd name="connsiteY3" fmla="*/ 2712060 h 2712060"/>
              <a:gd name="connsiteX4" fmla="*/ 0 w 2383212"/>
              <a:gd name="connsiteY4" fmla="*/ 0 h 2712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3212" h="2712060">
                <a:moveTo>
                  <a:pt x="0" y="0"/>
                </a:moveTo>
                <a:lnTo>
                  <a:pt x="2383212" y="0"/>
                </a:lnTo>
                <a:lnTo>
                  <a:pt x="2383212" y="2712060"/>
                </a:lnTo>
                <a:lnTo>
                  <a:pt x="0" y="2712060"/>
                </a:lnTo>
                <a:lnTo>
                  <a:pt x="0" y="0"/>
                </a:lnTo>
                <a:close/>
              </a:path>
            </a:pathLst>
          </a:custGeom>
          <a:solidFill>
            <a:schemeClr val="bg1">
              <a:alpha val="90000"/>
            </a:schemeClr>
          </a:solidFill>
          <a:ln>
            <a:solidFill>
              <a:srgbClr val="5B8A3C"/>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IN" sz="2600" b="0" i="0" kern="1200" dirty="0" smtClean="0"/>
              <a:t>Missionary salespeople</a:t>
            </a:r>
            <a:endParaRPr lang="en-IN" sz="2600" kern="1200" dirty="0"/>
          </a:p>
          <a:p>
            <a:pPr marL="228600" lvl="1" indent="-228600" algn="l" defTabSz="1155700" rtl="0">
              <a:lnSpc>
                <a:spcPct val="90000"/>
              </a:lnSpc>
              <a:spcBef>
                <a:spcPct val="0"/>
              </a:spcBef>
              <a:spcAft>
                <a:spcPct val="15000"/>
              </a:spcAft>
              <a:buChar char="••"/>
            </a:pPr>
            <a:r>
              <a:rPr lang="en-IN" sz="2600" b="0" i="0" kern="1200" dirty="0" smtClean="0"/>
              <a:t>Detailer</a:t>
            </a:r>
            <a:endParaRPr lang="en-IN" sz="2600" kern="1200" dirty="0"/>
          </a:p>
          <a:p>
            <a:pPr marL="228600" lvl="1" indent="-228600" algn="l" defTabSz="1155700" rtl="0">
              <a:lnSpc>
                <a:spcPct val="90000"/>
              </a:lnSpc>
              <a:spcBef>
                <a:spcPct val="0"/>
              </a:spcBef>
              <a:spcAft>
                <a:spcPct val="15000"/>
              </a:spcAft>
              <a:buChar char="••"/>
            </a:pPr>
            <a:r>
              <a:rPr lang="en-IN" sz="2600" b="0" i="0" kern="1200" dirty="0" smtClean="0"/>
              <a:t>Technical support salespeople</a:t>
            </a:r>
            <a:endParaRPr lang="en-IN" sz="2600" kern="1200" dirty="0"/>
          </a:p>
        </p:txBody>
      </p:sp>
      <p:sp>
        <p:nvSpPr>
          <p:cNvPr id="8" name="Freeform 7" descr="The smaller box of the second pair of boxes on the left is labeled new business. The larger box contains the following points:&#10;• Pioneers&#10;• Order-getters&#10;&#10;" title="Types of Sales Positions"/>
          <p:cNvSpPr/>
          <p:nvPr/>
        </p:nvSpPr>
        <p:spPr>
          <a:xfrm>
            <a:off x="3434327" y="1820571"/>
            <a:ext cx="2383212" cy="940504"/>
          </a:xfrm>
          <a:custGeom>
            <a:avLst/>
            <a:gdLst>
              <a:gd name="connsiteX0" fmla="*/ 0 w 2383212"/>
              <a:gd name="connsiteY0" fmla="*/ 0 h 940504"/>
              <a:gd name="connsiteX1" fmla="*/ 2383212 w 2383212"/>
              <a:gd name="connsiteY1" fmla="*/ 0 h 940504"/>
              <a:gd name="connsiteX2" fmla="*/ 2383212 w 2383212"/>
              <a:gd name="connsiteY2" fmla="*/ 940504 h 940504"/>
              <a:gd name="connsiteX3" fmla="*/ 0 w 2383212"/>
              <a:gd name="connsiteY3" fmla="*/ 940504 h 940504"/>
              <a:gd name="connsiteX4" fmla="*/ 0 w 2383212"/>
              <a:gd name="connsiteY4" fmla="*/ 0 h 94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3212" h="940504">
                <a:moveTo>
                  <a:pt x="0" y="0"/>
                </a:moveTo>
                <a:lnTo>
                  <a:pt x="2383212" y="0"/>
                </a:lnTo>
                <a:lnTo>
                  <a:pt x="2383212" y="940504"/>
                </a:lnTo>
                <a:lnTo>
                  <a:pt x="0" y="940504"/>
                </a:lnTo>
                <a:lnTo>
                  <a:pt x="0" y="0"/>
                </a:lnTo>
                <a:close/>
              </a:path>
            </a:pathLst>
          </a:custGeom>
          <a:solidFill>
            <a:srgbClr val="5B8A3C"/>
          </a:solidFill>
          <a:ln>
            <a:solidFill>
              <a:srgbClr val="5B8A3C"/>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IN" sz="2600" kern="1200" dirty="0" smtClean="0">
                <a:solidFill>
                  <a:schemeClr val="tx1"/>
                </a:solidFill>
              </a:rPr>
              <a:t>New business</a:t>
            </a:r>
            <a:endParaRPr lang="en-IN" sz="2600" kern="1200" dirty="0">
              <a:solidFill>
                <a:schemeClr val="tx1"/>
              </a:solidFill>
            </a:endParaRPr>
          </a:p>
        </p:txBody>
      </p:sp>
      <p:sp>
        <p:nvSpPr>
          <p:cNvPr id="9" name="Freeform 8" descr="The smaller box of the second pair of boxes on the left is labeled new business. The larger box contains the following points:&#10;• Pioneers&#10;• Order-getters&#10;" title="Types of Sales Positions"/>
          <p:cNvSpPr/>
          <p:nvPr/>
        </p:nvSpPr>
        <p:spPr>
          <a:xfrm>
            <a:off x="3434327" y="2761075"/>
            <a:ext cx="2383212" cy="2712060"/>
          </a:xfrm>
          <a:custGeom>
            <a:avLst/>
            <a:gdLst>
              <a:gd name="connsiteX0" fmla="*/ 0 w 2383212"/>
              <a:gd name="connsiteY0" fmla="*/ 0 h 2712060"/>
              <a:gd name="connsiteX1" fmla="*/ 2383212 w 2383212"/>
              <a:gd name="connsiteY1" fmla="*/ 0 h 2712060"/>
              <a:gd name="connsiteX2" fmla="*/ 2383212 w 2383212"/>
              <a:gd name="connsiteY2" fmla="*/ 2712060 h 2712060"/>
              <a:gd name="connsiteX3" fmla="*/ 0 w 2383212"/>
              <a:gd name="connsiteY3" fmla="*/ 2712060 h 2712060"/>
              <a:gd name="connsiteX4" fmla="*/ 0 w 2383212"/>
              <a:gd name="connsiteY4" fmla="*/ 0 h 2712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3212" h="2712060">
                <a:moveTo>
                  <a:pt x="0" y="0"/>
                </a:moveTo>
                <a:lnTo>
                  <a:pt x="2383212" y="0"/>
                </a:lnTo>
                <a:lnTo>
                  <a:pt x="2383212" y="2712060"/>
                </a:lnTo>
                <a:lnTo>
                  <a:pt x="0" y="2712060"/>
                </a:lnTo>
                <a:lnTo>
                  <a:pt x="0" y="0"/>
                </a:lnTo>
                <a:close/>
              </a:path>
            </a:pathLst>
          </a:custGeom>
          <a:solidFill>
            <a:schemeClr val="bg1">
              <a:alpha val="90000"/>
            </a:schemeClr>
          </a:solidFill>
          <a:ln>
            <a:solidFill>
              <a:srgbClr val="5B8A3C"/>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IN" sz="2600" b="0" i="0" kern="1200" dirty="0" smtClean="0"/>
              <a:t>Pioneers</a:t>
            </a:r>
            <a:endParaRPr lang="en-IN" sz="2600" kern="1200" dirty="0"/>
          </a:p>
          <a:p>
            <a:pPr marL="228600" lvl="1" indent="-228600" algn="l" defTabSz="1155700" rtl="0">
              <a:lnSpc>
                <a:spcPct val="90000"/>
              </a:lnSpc>
              <a:spcBef>
                <a:spcPct val="0"/>
              </a:spcBef>
              <a:spcAft>
                <a:spcPct val="15000"/>
              </a:spcAft>
              <a:buChar char="••"/>
            </a:pPr>
            <a:r>
              <a:rPr lang="en-IN" sz="2600" b="0" i="0" kern="1200" dirty="0" smtClean="0"/>
              <a:t>Order-getters</a:t>
            </a:r>
            <a:endParaRPr lang="en-IN" sz="2600" kern="1200" dirty="0"/>
          </a:p>
        </p:txBody>
      </p:sp>
      <p:sp>
        <p:nvSpPr>
          <p:cNvPr id="10" name="Freeform 9" descr="The smaller box of the second pair of boxes on the left is labeled existing business. The larger box contains the following points:&#10;• Order-takers&#10;• Route salespeople&#10;&#10;" title="Types of Sales Positions"/>
          <p:cNvSpPr/>
          <p:nvPr/>
        </p:nvSpPr>
        <p:spPr>
          <a:xfrm>
            <a:off x="6151188" y="1820571"/>
            <a:ext cx="2383212" cy="940504"/>
          </a:xfrm>
          <a:custGeom>
            <a:avLst/>
            <a:gdLst>
              <a:gd name="connsiteX0" fmla="*/ 0 w 2383212"/>
              <a:gd name="connsiteY0" fmla="*/ 0 h 940504"/>
              <a:gd name="connsiteX1" fmla="*/ 2383212 w 2383212"/>
              <a:gd name="connsiteY1" fmla="*/ 0 h 940504"/>
              <a:gd name="connsiteX2" fmla="*/ 2383212 w 2383212"/>
              <a:gd name="connsiteY2" fmla="*/ 940504 h 940504"/>
              <a:gd name="connsiteX3" fmla="*/ 0 w 2383212"/>
              <a:gd name="connsiteY3" fmla="*/ 940504 h 940504"/>
              <a:gd name="connsiteX4" fmla="*/ 0 w 2383212"/>
              <a:gd name="connsiteY4" fmla="*/ 0 h 94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3212" h="940504">
                <a:moveTo>
                  <a:pt x="0" y="0"/>
                </a:moveTo>
                <a:lnTo>
                  <a:pt x="2383212" y="0"/>
                </a:lnTo>
                <a:lnTo>
                  <a:pt x="2383212" y="940504"/>
                </a:lnTo>
                <a:lnTo>
                  <a:pt x="0" y="940504"/>
                </a:lnTo>
                <a:lnTo>
                  <a:pt x="0" y="0"/>
                </a:lnTo>
                <a:close/>
              </a:path>
            </a:pathLst>
          </a:custGeom>
          <a:solidFill>
            <a:srgbClr val="5B8A3C"/>
          </a:solidFill>
          <a:ln>
            <a:solidFill>
              <a:srgbClr val="5B8A3C"/>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IN" sz="2600" kern="1200" dirty="0" smtClean="0">
                <a:solidFill>
                  <a:schemeClr val="tx1"/>
                </a:solidFill>
              </a:rPr>
              <a:t>Existing business</a:t>
            </a:r>
            <a:endParaRPr lang="en-IN" sz="2600" kern="1200" dirty="0">
              <a:solidFill>
                <a:schemeClr val="tx1"/>
              </a:solidFill>
            </a:endParaRPr>
          </a:p>
        </p:txBody>
      </p:sp>
      <p:sp>
        <p:nvSpPr>
          <p:cNvPr id="11" name="Freeform 10" descr="The smaller box of the second pair of boxes on the left is labeled existing business. The larger box contains the following points:&#10;• Order-takers&#10;• Route salespeople&#10;&#10;" title="Types of Sales Positions"/>
          <p:cNvSpPr/>
          <p:nvPr/>
        </p:nvSpPr>
        <p:spPr>
          <a:xfrm>
            <a:off x="6151188" y="2761075"/>
            <a:ext cx="2383212" cy="2712060"/>
          </a:xfrm>
          <a:custGeom>
            <a:avLst/>
            <a:gdLst>
              <a:gd name="connsiteX0" fmla="*/ 0 w 2383212"/>
              <a:gd name="connsiteY0" fmla="*/ 0 h 2712060"/>
              <a:gd name="connsiteX1" fmla="*/ 2383212 w 2383212"/>
              <a:gd name="connsiteY1" fmla="*/ 0 h 2712060"/>
              <a:gd name="connsiteX2" fmla="*/ 2383212 w 2383212"/>
              <a:gd name="connsiteY2" fmla="*/ 2712060 h 2712060"/>
              <a:gd name="connsiteX3" fmla="*/ 0 w 2383212"/>
              <a:gd name="connsiteY3" fmla="*/ 2712060 h 2712060"/>
              <a:gd name="connsiteX4" fmla="*/ 0 w 2383212"/>
              <a:gd name="connsiteY4" fmla="*/ 0 h 2712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3212" h="2712060">
                <a:moveTo>
                  <a:pt x="0" y="0"/>
                </a:moveTo>
                <a:lnTo>
                  <a:pt x="2383212" y="0"/>
                </a:lnTo>
                <a:lnTo>
                  <a:pt x="2383212" y="2712060"/>
                </a:lnTo>
                <a:lnTo>
                  <a:pt x="0" y="2712060"/>
                </a:lnTo>
                <a:lnTo>
                  <a:pt x="0" y="0"/>
                </a:lnTo>
                <a:close/>
              </a:path>
            </a:pathLst>
          </a:custGeom>
          <a:solidFill>
            <a:schemeClr val="bg1">
              <a:alpha val="90000"/>
            </a:schemeClr>
          </a:solidFill>
          <a:ln>
            <a:solidFill>
              <a:srgbClr val="5B8A3C"/>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IN" sz="2600" b="0" i="0" kern="1200" dirty="0" smtClean="0"/>
              <a:t>Order-takers</a:t>
            </a:r>
            <a:endParaRPr lang="en-IN" sz="2600" kern="1200" dirty="0"/>
          </a:p>
          <a:p>
            <a:pPr marL="228600" lvl="1" indent="-228600" algn="l" defTabSz="1155700" rtl="0">
              <a:lnSpc>
                <a:spcPct val="90000"/>
              </a:lnSpc>
              <a:spcBef>
                <a:spcPct val="0"/>
              </a:spcBef>
              <a:spcAft>
                <a:spcPct val="15000"/>
              </a:spcAft>
              <a:buChar char="••"/>
            </a:pPr>
            <a:r>
              <a:rPr lang="en-IN" sz="2600" b="0" i="0" kern="1200" dirty="0" smtClean="0"/>
              <a:t>Route salespeople</a:t>
            </a:r>
            <a:endParaRPr lang="en-IN" sz="2600" kern="1200" dirty="0"/>
          </a:p>
        </p:txBody>
      </p:sp>
    </p:spTree>
    <p:extLst>
      <p:ext uri="{BB962C8B-B14F-4D97-AF65-F5344CB8AC3E}">
        <p14:creationId xmlns:p14="http://schemas.microsoft.com/office/powerpoint/2010/main" val="145895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p:txBody>
          <a:bodyPr/>
          <a:lstStyle/>
          <a:p>
            <a:r>
              <a:rPr lang="en-US" dirty="0" smtClean="0"/>
              <a:t>Types of Sales Positions </a:t>
            </a:r>
            <a:r>
              <a:rPr lang="en-US" sz="2000" b="0" dirty="0" smtClean="0"/>
              <a:t>(continued)</a:t>
            </a:r>
            <a:endParaRPr lang="en-US" sz="2000" b="0" dirty="0"/>
          </a:p>
        </p:txBody>
      </p:sp>
      <p:sp>
        <p:nvSpPr>
          <p:cNvPr id="8" name="Freeform 7" descr="There are 3 small rectangular boxes with rounded edges partially overlapping 3 larger rectangular boxes with sharp edges. Each pair of small and large boxes are placed one below the other. The content in the larger box explains the term provided in the smaller box. &#10;Within the first pair of boxes, the smaller box is labeled inside sales. The larger box is labeled nonretail salespeople who remain in their employer’s place of business while dealing with customers." title="Other Types of Sales Positions"/>
          <p:cNvSpPr/>
          <p:nvPr/>
        </p:nvSpPr>
        <p:spPr>
          <a:xfrm>
            <a:off x="762000" y="1975415"/>
            <a:ext cx="7821824" cy="1134000"/>
          </a:xfrm>
          <a:custGeom>
            <a:avLst/>
            <a:gdLst>
              <a:gd name="connsiteX0" fmla="*/ 0 w 7821824"/>
              <a:gd name="connsiteY0" fmla="*/ 0 h 1134000"/>
              <a:gd name="connsiteX1" fmla="*/ 7821824 w 7821824"/>
              <a:gd name="connsiteY1" fmla="*/ 0 h 1134000"/>
              <a:gd name="connsiteX2" fmla="*/ 7821824 w 7821824"/>
              <a:gd name="connsiteY2" fmla="*/ 1134000 h 1134000"/>
              <a:gd name="connsiteX3" fmla="*/ 0 w 7821824"/>
              <a:gd name="connsiteY3" fmla="*/ 1134000 h 1134000"/>
              <a:gd name="connsiteX4" fmla="*/ 0 w 7821824"/>
              <a:gd name="connsiteY4" fmla="*/ 0 h 113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824" h="1134000">
                <a:moveTo>
                  <a:pt x="0" y="0"/>
                </a:moveTo>
                <a:lnTo>
                  <a:pt x="7821824" y="0"/>
                </a:lnTo>
                <a:lnTo>
                  <a:pt x="7821824" y="1134000"/>
                </a:lnTo>
                <a:lnTo>
                  <a:pt x="0" y="1134000"/>
                </a:lnTo>
                <a:lnTo>
                  <a:pt x="0" y="0"/>
                </a:lnTo>
                <a:close/>
              </a:path>
            </a:pathLst>
          </a:custGeom>
          <a:solidFill>
            <a:schemeClr val="bg1">
              <a:alpha val="90000"/>
            </a:schemeClr>
          </a:solidFill>
          <a:ln>
            <a:solidFill>
              <a:srgbClr val="5B8A3C"/>
            </a:solidFill>
          </a:ln>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7060" tIns="416560" rIns="607060" bIns="142240" numCol="1" spcCol="1270" anchor="t" anchorCtr="0">
            <a:noAutofit/>
          </a:bodyPr>
          <a:lstStyle/>
          <a:p>
            <a:pPr marL="228600" lvl="1" indent="-228600" algn="l" defTabSz="889000" rtl="0">
              <a:lnSpc>
                <a:spcPct val="90000"/>
              </a:lnSpc>
              <a:spcBef>
                <a:spcPct val="0"/>
              </a:spcBef>
              <a:spcAft>
                <a:spcPct val="15000"/>
              </a:spcAft>
              <a:buChar char="••"/>
            </a:pPr>
            <a:r>
              <a:rPr lang="en-IN" sz="2000" b="0" i="1" kern="1200" dirty="0" smtClean="0"/>
              <a:t>Nonretail salespeople who remain in their employer’s place of business while dealing with customers</a:t>
            </a:r>
            <a:endParaRPr lang="en-IN" sz="2000" kern="1200" dirty="0"/>
          </a:p>
        </p:txBody>
      </p:sp>
      <p:sp>
        <p:nvSpPr>
          <p:cNvPr id="9" name="Freeform 8" descr="There are 3 small rectangular boxes with rounded edges partially overlapping 3 larger rectangular boxes with sharp edges. Each pair of small and large boxes are placed one below the other. The content in the larger box explains the term provided in the smaller box. &#10;Within the first pair of boxes, the smaller box is labeled inside sales. The larger box is labeled nonretail salespeople who remain in their employer’s place of business while dealing with customers." title="Other Types of Sales Positions"/>
          <p:cNvSpPr/>
          <p:nvPr/>
        </p:nvSpPr>
        <p:spPr>
          <a:xfrm>
            <a:off x="1153091" y="1680215"/>
            <a:ext cx="5475276" cy="590400"/>
          </a:xfrm>
          <a:custGeom>
            <a:avLst/>
            <a:gdLst>
              <a:gd name="connsiteX0" fmla="*/ 0 w 5475276"/>
              <a:gd name="connsiteY0" fmla="*/ 98402 h 590400"/>
              <a:gd name="connsiteX1" fmla="*/ 98402 w 5475276"/>
              <a:gd name="connsiteY1" fmla="*/ 0 h 590400"/>
              <a:gd name="connsiteX2" fmla="*/ 5376874 w 5475276"/>
              <a:gd name="connsiteY2" fmla="*/ 0 h 590400"/>
              <a:gd name="connsiteX3" fmla="*/ 5475276 w 5475276"/>
              <a:gd name="connsiteY3" fmla="*/ 98402 h 590400"/>
              <a:gd name="connsiteX4" fmla="*/ 5475276 w 5475276"/>
              <a:gd name="connsiteY4" fmla="*/ 491998 h 590400"/>
              <a:gd name="connsiteX5" fmla="*/ 5376874 w 5475276"/>
              <a:gd name="connsiteY5" fmla="*/ 590400 h 590400"/>
              <a:gd name="connsiteX6" fmla="*/ 98402 w 5475276"/>
              <a:gd name="connsiteY6" fmla="*/ 590400 h 590400"/>
              <a:gd name="connsiteX7" fmla="*/ 0 w 5475276"/>
              <a:gd name="connsiteY7" fmla="*/ 491998 h 590400"/>
              <a:gd name="connsiteX8" fmla="*/ 0 w 5475276"/>
              <a:gd name="connsiteY8" fmla="*/ 98402 h 59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75276" h="590400">
                <a:moveTo>
                  <a:pt x="0" y="98402"/>
                </a:moveTo>
                <a:cubicBezTo>
                  <a:pt x="0" y="44056"/>
                  <a:pt x="44056" y="0"/>
                  <a:pt x="98402" y="0"/>
                </a:cubicBezTo>
                <a:lnTo>
                  <a:pt x="5376874" y="0"/>
                </a:lnTo>
                <a:cubicBezTo>
                  <a:pt x="5431220" y="0"/>
                  <a:pt x="5475276" y="44056"/>
                  <a:pt x="5475276" y="98402"/>
                </a:cubicBezTo>
                <a:lnTo>
                  <a:pt x="5475276" y="491998"/>
                </a:lnTo>
                <a:cubicBezTo>
                  <a:pt x="5475276" y="546344"/>
                  <a:pt x="5431220" y="590400"/>
                  <a:pt x="5376874" y="590400"/>
                </a:cubicBezTo>
                <a:lnTo>
                  <a:pt x="98402" y="590400"/>
                </a:lnTo>
                <a:cubicBezTo>
                  <a:pt x="44056" y="590400"/>
                  <a:pt x="0" y="546344"/>
                  <a:pt x="0" y="491998"/>
                </a:cubicBezTo>
                <a:lnTo>
                  <a:pt x="0" y="98402"/>
                </a:lnTo>
                <a:close/>
              </a:path>
            </a:pathLst>
          </a:custGeom>
          <a:solidFill>
            <a:srgbClr val="5B8A3C"/>
          </a:solidFill>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35773" tIns="28821" rIns="235773" bIns="28821" numCol="1" spcCol="1270" anchor="ctr" anchorCtr="0">
            <a:noAutofit/>
          </a:bodyPr>
          <a:lstStyle/>
          <a:p>
            <a:pPr lvl="0" algn="l" defTabSz="889000" rtl="0">
              <a:lnSpc>
                <a:spcPct val="90000"/>
              </a:lnSpc>
              <a:spcBef>
                <a:spcPct val="0"/>
              </a:spcBef>
              <a:spcAft>
                <a:spcPct val="35000"/>
              </a:spcAft>
            </a:pPr>
            <a:r>
              <a:rPr lang="en-US" sz="2000" b="0" kern="1200" dirty="0" smtClean="0">
                <a:solidFill>
                  <a:schemeClr val="bg1"/>
                </a:solidFill>
              </a:rPr>
              <a:t>Inside sales</a:t>
            </a:r>
            <a:endParaRPr lang="en-IN" sz="2000" b="0" kern="1200" dirty="0">
              <a:solidFill>
                <a:schemeClr val="bg1"/>
              </a:solidFill>
            </a:endParaRPr>
          </a:p>
        </p:txBody>
      </p:sp>
      <p:sp>
        <p:nvSpPr>
          <p:cNvPr id="10" name="Freeform 9" descr="Within the second pair of boxes, the smaller box is labeled direct-to-consumer sales. The larger box is labeled ranges from temporary salesperson to a highly educated person." title="Other Types of Sales Positions"/>
          <p:cNvSpPr/>
          <p:nvPr/>
        </p:nvSpPr>
        <p:spPr>
          <a:xfrm>
            <a:off x="762000" y="3512615"/>
            <a:ext cx="7821824" cy="1134000"/>
          </a:xfrm>
          <a:custGeom>
            <a:avLst/>
            <a:gdLst>
              <a:gd name="connsiteX0" fmla="*/ 0 w 7821824"/>
              <a:gd name="connsiteY0" fmla="*/ 0 h 1134000"/>
              <a:gd name="connsiteX1" fmla="*/ 7821824 w 7821824"/>
              <a:gd name="connsiteY1" fmla="*/ 0 h 1134000"/>
              <a:gd name="connsiteX2" fmla="*/ 7821824 w 7821824"/>
              <a:gd name="connsiteY2" fmla="*/ 1134000 h 1134000"/>
              <a:gd name="connsiteX3" fmla="*/ 0 w 7821824"/>
              <a:gd name="connsiteY3" fmla="*/ 1134000 h 1134000"/>
              <a:gd name="connsiteX4" fmla="*/ 0 w 7821824"/>
              <a:gd name="connsiteY4" fmla="*/ 0 h 113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824" h="1134000">
                <a:moveTo>
                  <a:pt x="0" y="0"/>
                </a:moveTo>
                <a:lnTo>
                  <a:pt x="7821824" y="0"/>
                </a:lnTo>
                <a:lnTo>
                  <a:pt x="7821824" y="1134000"/>
                </a:lnTo>
                <a:lnTo>
                  <a:pt x="0" y="1134000"/>
                </a:lnTo>
                <a:lnTo>
                  <a:pt x="0" y="0"/>
                </a:lnTo>
                <a:close/>
              </a:path>
            </a:pathLst>
          </a:custGeom>
          <a:solidFill>
            <a:schemeClr val="bg1">
              <a:alpha val="90000"/>
            </a:schemeClr>
          </a:solidFill>
          <a:ln>
            <a:solidFill>
              <a:srgbClr val="5B8A3C"/>
            </a:solidFill>
          </a:ln>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7060" tIns="416560" rIns="607060" bIns="142240" numCol="1" spcCol="1270" anchor="t" anchorCtr="0">
            <a:noAutofit/>
          </a:bodyPr>
          <a:lstStyle/>
          <a:p>
            <a:pPr marL="228600" lvl="1" indent="-228600" defTabSz="889000">
              <a:lnSpc>
                <a:spcPct val="90000"/>
              </a:lnSpc>
              <a:spcBef>
                <a:spcPct val="0"/>
              </a:spcBef>
              <a:spcAft>
                <a:spcPct val="15000"/>
              </a:spcAft>
              <a:buChar char="••"/>
            </a:pPr>
            <a:r>
              <a:rPr lang="en-IN" sz="2000" i="1" dirty="0"/>
              <a:t>Ranges from temporary salesperson to a highly educated </a:t>
            </a:r>
            <a:r>
              <a:rPr lang="en-IN" sz="2000" i="1" dirty="0" smtClean="0"/>
              <a:t>person</a:t>
            </a:r>
            <a:endParaRPr lang="en-IN" sz="2000" kern="1200" dirty="0"/>
          </a:p>
        </p:txBody>
      </p:sp>
      <p:sp>
        <p:nvSpPr>
          <p:cNvPr id="11" name="Freeform 10" descr="Within the second pair of boxes, the smaller box is labeled direct-to-consumer sales. The larger box is labeled ranges from temporary salesperson to a highly educated person." title="Other Types of Sales Positions"/>
          <p:cNvSpPr/>
          <p:nvPr/>
        </p:nvSpPr>
        <p:spPr>
          <a:xfrm>
            <a:off x="1153091" y="3217415"/>
            <a:ext cx="5475276" cy="590400"/>
          </a:xfrm>
          <a:custGeom>
            <a:avLst/>
            <a:gdLst>
              <a:gd name="connsiteX0" fmla="*/ 0 w 5475276"/>
              <a:gd name="connsiteY0" fmla="*/ 98402 h 590400"/>
              <a:gd name="connsiteX1" fmla="*/ 98402 w 5475276"/>
              <a:gd name="connsiteY1" fmla="*/ 0 h 590400"/>
              <a:gd name="connsiteX2" fmla="*/ 5376874 w 5475276"/>
              <a:gd name="connsiteY2" fmla="*/ 0 h 590400"/>
              <a:gd name="connsiteX3" fmla="*/ 5475276 w 5475276"/>
              <a:gd name="connsiteY3" fmla="*/ 98402 h 590400"/>
              <a:gd name="connsiteX4" fmla="*/ 5475276 w 5475276"/>
              <a:gd name="connsiteY4" fmla="*/ 491998 h 590400"/>
              <a:gd name="connsiteX5" fmla="*/ 5376874 w 5475276"/>
              <a:gd name="connsiteY5" fmla="*/ 590400 h 590400"/>
              <a:gd name="connsiteX6" fmla="*/ 98402 w 5475276"/>
              <a:gd name="connsiteY6" fmla="*/ 590400 h 590400"/>
              <a:gd name="connsiteX7" fmla="*/ 0 w 5475276"/>
              <a:gd name="connsiteY7" fmla="*/ 491998 h 590400"/>
              <a:gd name="connsiteX8" fmla="*/ 0 w 5475276"/>
              <a:gd name="connsiteY8" fmla="*/ 98402 h 59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75276" h="590400">
                <a:moveTo>
                  <a:pt x="0" y="98402"/>
                </a:moveTo>
                <a:cubicBezTo>
                  <a:pt x="0" y="44056"/>
                  <a:pt x="44056" y="0"/>
                  <a:pt x="98402" y="0"/>
                </a:cubicBezTo>
                <a:lnTo>
                  <a:pt x="5376874" y="0"/>
                </a:lnTo>
                <a:cubicBezTo>
                  <a:pt x="5431220" y="0"/>
                  <a:pt x="5475276" y="44056"/>
                  <a:pt x="5475276" y="98402"/>
                </a:cubicBezTo>
                <a:lnTo>
                  <a:pt x="5475276" y="491998"/>
                </a:lnTo>
                <a:cubicBezTo>
                  <a:pt x="5475276" y="546344"/>
                  <a:pt x="5431220" y="590400"/>
                  <a:pt x="5376874" y="590400"/>
                </a:cubicBezTo>
                <a:lnTo>
                  <a:pt x="98402" y="590400"/>
                </a:lnTo>
                <a:cubicBezTo>
                  <a:pt x="44056" y="590400"/>
                  <a:pt x="0" y="546344"/>
                  <a:pt x="0" y="491998"/>
                </a:cubicBezTo>
                <a:lnTo>
                  <a:pt x="0" y="98402"/>
                </a:lnTo>
                <a:close/>
              </a:path>
            </a:pathLst>
          </a:custGeom>
          <a:solidFill>
            <a:srgbClr val="5B8A3C"/>
          </a:solidFill>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35773" tIns="28821" rIns="235773" bIns="28821" numCol="1" spcCol="1270" anchor="ctr" anchorCtr="0">
            <a:noAutofit/>
          </a:bodyPr>
          <a:lstStyle/>
          <a:p>
            <a:pPr lvl="0" algn="l" defTabSz="889000" rtl="0">
              <a:lnSpc>
                <a:spcPct val="90000"/>
              </a:lnSpc>
              <a:spcBef>
                <a:spcPct val="0"/>
              </a:spcBef>
              <a:spcAft>
                <a:spcPct val="35000"/>
              </a:spcAft>
            </a:pPr>
            <a:r>
              <a:rPr lang="en-US" sz="2000" kern="1200" dirty="0" smtClean="0">
                <a:solidFill>
                  <a:schemeClr val="bg1"/>
                </a:solidFill>
              </a:rPr>
              <a:t>Direct-to-consumer sales</a:t>
            </a:r>
            <a:endParaRPr lang="en-IN" sz="2000" kern="1200" dirty="0">
              <a:solidFill>
                <a:schemeClr val="bg1"/>
              </a:solidFill>
            </a:endParaRPr>
          </a:p>
        </p:txBody>
      </p:sp>
      <p:sp>
        <p:nvSpPr>
          <p:cNvPr id="12" name="Freeform 11" descr="Within the third pair of boxes, the smaller box is labeled Combination sales jobs. The larger box is labeled perform multiple functions while staying in the same position.&#10;" title="Other Types of Sales Positions"/>
          <p:cNvSpPr/>
          <p:nvPr/>
        </p:nvSpPr>
        <p:spPr>
          <a:xfrm>
            <a:off x="762000" y="5049814"/>
            <a:ext cx="7821824" cy="1046185"/>
          </a:xfrm>
          <a:custGeom>
            <a:avLst/>
            <a:gdLst>
              <a:gd name="connsiteX0" fmla="*/ 0 w 7821824"/>
              <a:gd name="connsiteY0" fmla="*/ 0 h 850500"/>
              <a:gd name="connsiteX1" fmla="*/ 7821824 w 7821824"/>
              <a:gd name="connsiteY1" fmla="*/ 0 h 850500"/>
              <a:gd name="connsiteX2" fmla="*/ 7821824 w 7821824"/>
              <a:gd name="connsiteY2" fmla="*/ 850500 h 850500"/>
              <a:gd name="connsiteX3" fmla="*/ 0 w 7821824"/>
              <a:gd name="connsiteY3" fmla="*/ 850500 h 850500"/>
              <a:gd name="connsiteX4" fmla="*/ 0 w 7821824"/>
              <a:gd name="connsiteY4" fmla="*/ 0 h 85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1824" h="850500">
                <a:moveTo>
                  <a:pt x="0" y="0"/>
                </a:moveTo>
                <a:lnTo>
                  <a:pt x="7821824" y="0"/>
                </a:lnTo>
                <a:lnTo>
                  <a:pt x="7821824" y="850500"/>
                </a:lnTo>
                <a:lnTo>
                  <a:pt x="0" y="850500"/>
                </a:lnTo>
                <a:lnTo>
                  <a:pt x="0" y="0"/>
                </a:lnTo>
                <a:close/>
              </a:path>
            </a:pathLst>
          </a:custGeom>
          <a:solidFill>
            <a:schemeClr val="bg1">
              <a:alpha val="90000"/>
            </a:schemeClr>
          </a:solidFill>
          <a:ln>
            <a:solidFill>
              <a:srgbClr val="5B8A3C"/>
            </a:solidFill>
          </a:ln>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7060" tIns="416560" rIns="607060" bIns="142240" numCol="1" spcCol="1270" anchor="t" anchorCtr="0">
            <a:noAutofit/>
          </a:bodyPr>
          <a:lstStyle/>
          <a:p>
            <a:pPr marL="228600" lvl="1" indent="-228600" defTabSz="889000">
              <a:lnSpc>
                <a:spcPct val="90000"/>
              </a:lnSpc>
              <a:spcBef>
                <a:spcPct val="0"/>
              </a:spcBef>
              <a:spcAft>
                <a:spcPct val="15000"/>
              </a:spcAft>
              <a:buChar char="••"/>
            </a:pPr>
            <a:r>
              <a:rPr lang="en-US" sz="2000" b="0" i="1" kern="1200" dirty="0" smtClean="0"/>
              <a:t>P</a:t>
            </a:r>
            <a:r>
              <a:rPr lang="en-IN" sz="2000" i="1" dirty="0" smtClean="0"/>
              <a:t>erform </a:t>
            </a:r>
            <a:r>
              <a:rPr lang="en-IN" sz="2000" i="1" dirty="0"/>
              <a:t>multiple functions while staying in the same position</a:t>
            </a:r>
            <a:endParaRPr lang="en-IN" sz="2000" kern="1200" dirty="0"/>
          </a:p>
        </p:txBody>
      </p:sp>
      <p:sp>
        <p:nvSpPr>
          <p:cNvPr id="13" name="Freeform 12" descr="Within the third pair of boxes, the smaller box is labeled Combination sales jobs. The larger box is labeled perform multiple functions while staying in the same position.&#10;" title="Other Types of Sales Positions"/>
          <p:cNvSpPr/>
          <p:nvPr/>
        </p:nvSpPr>
        <p:spPr>
          <a:xfrm>
            <a:off x="1153091" y="4754615"/>
            <a:ext cx="5475276" cy="590400"/>
          </a:xfrm>
          <a:custGeom>
            <a:avLst/>
            <a:gdLst>
              <a:gd name="connsiteX0" fmla="*/ 0 w 5475276"/>
              <a:gd name="connsiteY0" fmla="*/ 98402 h 590400"/>
              <a:gd name="connsiteX1" fmla="*/ 98402 w 5475276"/>
              <a:gd name="connsiteY1" fmla="*/ 0 h 590400"/>
              <a:gd name="connsiteX2" fmla="*/ 5376874 w 5475276"/>
              <a:gd name="connsiteY2" fmla="*/ 0 h 590400"/>
              <a:gd name="connsiteX3" fmla="*/ 5475276 w 5475276"/>
              <a:gd name="connsiteY3" fmla="*/ 98402 h 590400"/>
              <a:gd name="connsiteX4" fmla="*/ 5475276 w 5475276"/>
              <a:gd name="connsiteY4" fmla="*/ 491998 h 590400"/>
              <a:gd name="connsiteX5" fmla="*/ 5376874 w 5475276"/>
              <a:gd name="connsiteY5" fmla="*/ 590400 h 590400"/>
              <a:gd name="connsiteX6" fmla="*/ 98402 w 5475276"/>
              <a:gd name="connsiteY6" fmla="*/ 590400 h 590400"/>
              <a:gd name="connsiteX7" fmla="*/ 0 w 5475276"/>
              <a:gd name="connsiteY7" fmla="*/ 491998 h 590400"/>
              <a:gd name="connsiteX8" fmla="*/ 0 w 5475276"/>
              <a:gd name="connsiteY8" fmla="*/ 98402 h 59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75276" h="590400">
                <a:moveTo>
                  <a:pt x="0" y="98402"/>
                </a:moveTo>
                <a:cubicBezTo>
                  <a:pt x="0" y="44056"/>
                  <a:pt x="44056" y="0"/>
                  <a:pt x="98402" y="0"/>
                </a:cubicBezTo>
                <a:lnTo>
                  <a:pt x="5376874" y="0"/>
                </a:lnTo>
                <a:cubicBezTo>
                  <a:pt x="5431220" y="0"/>
                  <a:pt x="5475276" y="44056"/>
                  <a:pt x="5475276" y="98402"/>
                </a:cubicBezTo>
                <a:lnTo>
                  <a:pt x="5475276" y="491998"/>
                </a:lnTo>
                <a:cubicBezTo>
                  <a:pt x="5475276" y="546344"/>
                  <a:pt x="5431220" y="590400"/>
                  <a:pt x="5376874" y="590400"/>
                </a:cubicBezTo>
                <a:lnTo>
                  <a:pt x="98402" y="590400"/>
                </a:lnTo>
                <a:cubicBezTo>
                  <a:pt x="44056" y="590400"/>
                  <a:pt x="0" y="546344"/>
                  <a:pt x="0" y="491998"/>
                </a:cubicBezTo>
                <a:lnTo>
                  <a:pt x="0" y="98402"/>
                </a:lnTo>
                <a:close/>
              </a:path>
            </a:pathLst>
          </a:custGeom>
          <a:solidFill>
            <a:srgbClr val="5B8A3C"/>
          </a:solidFill>
          <a:ln>
            <a:solidFill>
              <a:srgbClr val="5B8A3C"/>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35773" tIns="28821" rIns="235773" bIns="28821" numCol="1" spcCol="1270" anchor="ctr" anchorCtr="0">
            <a:noAutofit/>
          </a:bodyPr>
          <a:lstStyle/>
          <a:p>
            <a:pPr lvl="0" algn="l" defTabSz="889000" rtl="0">
              <a:lnSpc>
                <a:spcPct val="90000"/>
              </a:lnSpc>
              <a:spcBef>
                <a:spcPct val="0"/>
              </a:spcBef>
              <a:spcAft>
                <a:spcPct val="35000"/>
              </a:spcAft>
            </a:pPr>
            <a:r>
              <a:rPr lang="en-US" sz="2000" b="0" kern="1200" dirty="0" smtClean="0">
                <a:solidFill>
                  <a:schemeClr val="bg1"/>
                </a:solidFill>
              </a:rPr>
              <a:t>Combination sales jobs</a:t>
            </a:r>
            <a:endParaRPr lang="en-IN" sz="2000" b="0" kern="1200" dirty="0">
              <a:solidFill>
                <a:schemeClr val="bg1"/>
              </a:solidFill>
            </a:endParaRPr>
          </a:p>
        </p:txBody>
      </p:sp>
    </p:spTree>
    <p:extLst>
      <p:ext uri="{BB962C8B-B14F-4D97-AF65-F5344CB8AC3E}">
        <p14:creationId xmlns:p14="http://schemas.microsoft.com/office/powerpoint/2010/main" val="297478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 and Qualifications Required for Successful </a:t>
            </a:r>
            <a:r>
              <a:rPr lang="en-US" dirty="0" smtClean="0"/>
              <a:t>Salespeople </a:t>
            </a:r>
            <a:endParaRPr lang="en-IN" dirty="0"/>
          </a:p>
        </p:txBody>
      </p:sp>
      <p:sp>
        <p:nvSpPr>
          <p:cNvPr id="6" name="Freeform 5" descr="This slide contains 6 rectangular shaped boxes. Starting from the left, the first box is labeled active listening, the second box is labeled service orientation, and the third box is labeled oral communication skills. The fourth box, which is labeled coordination and problem solving, is placed below the first box. The fifth box, which is labeled dependability, is placed below the second box. The sixth box, which is labeled strategic organizational skills, is placed below the third box.&#10;" title="Skills and Qualifications Required for Successful Salespeople "/>
          <p:cNvSpPr/>
          <p:nvPr/>
        </p:nvSpPr>
        <p:spPr>
          <a:xfrm>
            <a:off x="729652" y="2049057"/>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Active listening</a:t>
            </a:r>
            <a:endParaRPr lang="en-IN" sz="2700" kern="1200" dirty="0"/>
          </a:p>
        </p:txBody>
      </p:sp>
      <p:sp>
        <p:nvSpPr>
          <p:cNvPr id="7" name="Freeform 6" descr="This slide contains 6 rectangular shaped boxes. Starting from the left, the first box is labeled active listening, the second box is labeled service orientation, and the third box is labeled oral communication skills. The fourth box, which is labeled coordination and problem solving, is placed below the first box. The fifth box, which is labeled dependability, is placed below the second box. The sixth box, which is labeled strategic organizational skills, is placed below the third box.&#10;" title="Skills and Qualifications Required for Successful Salespeople "/>
          <p:cNvSpPr/>
          <p:nvPr/>
        </p:nvSpPr>
        <p:spPr>
          <a:xfrm>
            <a:off x="3418404" y="2049057"/>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Service orientation</a:t>
            </a:r>
            <a:endParaRPr lang="en-IN" sz="2700" kern="1200" dirty="0"/>
          </a:p>
        </p:txBody>
      </p:sp>
      <p:sp>
        <p:nvSpPr>
          <p:cNvPr id="8" name="Freeform 7" descr="This slide contains 6 rectangular shaped boxes. Starting from the left, the first box is labeled active listening, the second box is labeled service orientation, and the third box is labeled oral communication skills. The fourth box, which is labeled coordination and problem solving, is placed below the first box. The fifth box, which is labeled dependability, is placed below the second box. The sixth box, which is labeled strategic organizational skills, is placed below the third box.&#10;" title="Skills and Qualifications Required for Successful Salespeople "/>
          <p:cNvSpPr/>
          <p:nvPr/>
        </p:nvSpPr>
        <p:spPr>
          <a:xfrm>
            <a:off x="6107155" y="2049057"/>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Oral communication skills</a:t>
            </a:r>
            <a:endParaRPr lang="en-IN" sz="2700" kern="1200" dirty="0"/>
          </a:p>
        </p:txBody>
      </p:sp>
      <p:sp>
        <p:nvSpPr>
          <p:cNvPr id="9" name="Freeform 8" descr="This slide contains 6 rectangular shaped boxes. Starting from the left, the first box is labeled active listening, the second box is labeled service orientation, and the third box is labeled oral communication skills. The fourth box, which is labeled coordination and problem solving, is placed below the first box. The fifth box, which is labeled dependability, is placed below the second box. The sixth box, which is labeled strategic organizational skills, is placed below the third box.&#10;" title="Skills and Qualifications Required for Successful Salespeople "/>
          <p:cNvSpPr/>
          <p:nvPr/>
        </p:nvSpPr>
        <p:spPr>
          <a:xfrm>
            <a:off x="729652" y="3760081"/>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Coordination and problem solving</a:t>
            </a:r>
            <a:endParaRPr lang="en-IN" sz="2700" kern="1200" dirty="0"/>
          </a:p>
        </p:txBody>
      </p:sp>
      <p:sp>
        <p:nvSpPr>
          <p:cNvPr id="10" name="Freeform 9" descr="This slide contains 6 rectangular shaped boxes. Starting from the left, the first box is labeled active listening, the second box is labeled service orientation, and the third box is labeled oral communication skills. The fourth box, which is labeled coordination and problem solving, is placed below the first box. The fifth box, which is labeled dependability, is placed below the second box. The sixth box, which is labeled strategic organizational skills, is placed below the third box.&#10;" title="Skills and Qualifications Required for Successful Salespeople "/>
          <p:cNvSpPr/>
          <p:nvPr/>
        </p:nvSpPr>
        <p:spPr>
          <a:xfrm>
            <a:off x="3418404" y="3760081"/>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Dependability</a:t>
            </a:r>
            <a:endParaRPr lang="en-IN" sz="2700" kern="1200" dirty="0"/>
          </a:p>
        </p:txBody>
      </p:sp>
      <p:sp>
        <p:nvSpPr>
          <p:cNvPr id="11" name="Freeform 10" descr="This slide contains 6 rectangular shaped boxes. Starting from the left, the first box is labeled active listening, the second box is labeled service orientation, and the third box is labeled oral communication skills. The fourth box, which is labeled coordination and problem solving, is placed below the first box. The fifth box, which is labeled dependability, is placed below the second box. The sixth box, which is labeled strategic organizational skills, is placed below the third box.&#10;" title="Skills and Qualifications Required for Successful Salespeople "/>
          <p:cNvSpPr/>
          <p:nvPr/>
        </p:nvSpPr>
        <p:spPr>
          <a:xfrm>
            <a:off x="6107155" y="3760081"/>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Strategic organizational skills</a:t>
            </a:r>
            <a:endParaRPr lang="en-IN" sz="2700" kern="1200" dirty="0"/>
          </a:p>
        </p:txBody>
      </p:sp>
    </p:spTree>
    <p:extLst>
      <p:ext uri="{BB962C8B-B14F-4D97-AF65-F5344CB8AC3E}">
        <p14:creationId xmlns:p14="http://schemas.microsoft.com/office/powerpoint/2010/main" val="229827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 and Qualifications Required for Successful </a:t>
            </a:r>
            <a:r>
              <a:rPr lang="en-US" dirty="0" smtClean="0"/>
              <a:t>Salespeople </a:t>
            </a:r>
            <a:r>
              <a:rPr lang="en-US" sz="2000" b="0" dirty="0" smtClean="0"/>
              <a:t>(continued)</a:t>
            </a:r>
            <a:endParaRPr lang="en-IN" sz="2000" b="0" dirty="0"/>
          </a:p>
        </p:txBody>
      </p:sp>
      <p:sp>
        <p:nvSpPr>
          <p:cNvPr id="6" name="Freeform 5" descr="This slide contains 5 rectangular shaped boxes. Starting from the left, the first box is labeled logical reasoning, the second box is labeled written communication skills, and the third box is labeled motivation integrity. The fourth box is labeled initiative and the fifth box is labeled adaptability. They are placed below the first three boxes. &#10;" title="Skills and Qualifications Required for Successful Salespeople (continued)"/>
          <p:cNvSpPr/>
          <p:nvPr/>
        </p:nvSpPr>
        <p:spPr>
          <a:xfrm>
            <a:off x="994500" y="2058045"/>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Logical reasoning</a:t>
            </a:r>
            <a:endParaRPr lang="en-IN" sz="2700" kern="1200" dirty="0"/>
          </a:p>
        </p:txBody>
      </p:sp>
      <p:sp>
        <p:nvSpPr>
          <p:cNvPr id="7" name="Freeform 6" descr="This slide contains 5 rectangular shaped boxes. Starting from the left, the first box is labeled logical reasoning, the second box is labeled written communication skills, and the third box is labeled motivation integrity. The fourth box is labeled initiative and the fifth box is labeled adaptability. They are placed below the first three boxes. &#10;" title="Skills and Qualifications Required for Successful Salespeople (continued)"/>
          <p:cNvSpPr/>
          <p:nvPr/>
        </p:nvSpPr>
        <p:spPr>
          <a:xfrm>
            <a:off x="3683252" y="2058045"/>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Written communication skills</a:t>
            </a:r>
            <a:endParaRPr lang="en-IN" sz="2700" kern="1200" dirty="0"/>
          </a:p>
        </p:txBody>
      </p:sp>
      <p:sp>
        <p:nvSpPr>
          <p:cNvPr id="8" name="Freeform 7" descr="This slide contains 5 rectangular shaped boxes. Starting from the left, the first box is labeled logical reasoning, the second box is labeled written communication skills, and the third box is labeled motivation integrity. The fourth box is labeled initiative and the fifth box is labeled adaptability. They are placed below the first three boxes. &#10;" title="Skills and Qualifications Required for Successful Salespeople (continued)"/>
          <p:cNvSpPr/>
          <p:nvPr/>
        </p:nvSpPr>
        <p:spPr>
          <a:xfrm>
            <a:off x="6372003" y="2058045"/>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Motivation integrity</a:t>
            </a:r>
            <a:endParaRPr lang="en-IN" sz="2700" kern="1200" dirty="0"/>
          </a:p>
        </p:txBody>
      </p:sp>
      <p:sp>
        <p:nvSpPr>
          <p:cNvPr id="9" name="Freeform 8" descr="This slide contains 5 rectangular shaped boxes. Starting from the left, the first box is labeled logical reasoning, the second box is labeled written communication skills, and the third box is labeled motivation integrity. The fourth box is labeled initiative and the fifth box is labeled adaptability. They are placed below the first three boxes. &#10;" title="Skills and Qualifications Required for Successful Salespeople (continued)"/>
          <p:cNvSpPr/>
          <p:nvPr/>
        </p:nvSpPr>
        <p:spPr>
          <a:xfrm>
            <a:off x="2338876" y="3769069"/>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Initiative</a:t>
            </a:r>
            <a:endParaRPr lang="en-IN" sz="2700" kern="1200" dirty="0"/>
          </a:p>
        </p:txBody>
      </p:sp>
      <p:sp>
        <p:nvSpPr>
          <p:cNvPr id="10" name="Freeform 9" descr="This slide contains 5 rectangular shaped boxes. Starting from the left, the first box is labeled logical reasoning, the second box is labeled written communication skills, and the third box is labeled motivation integrity. The fourth box is labeled initiative and the fifth box is labeled adaptability. They are placed below the first three boxes. &#10;" title="Skills and Qualifications Required for Successful Salespeople (continued)"/>
          <p:cNvSpPr/>
          <p:nvPr/>
        </p:nvSpPr>
        <p:spPr>
          <a:xfrm>
            <a:off x="5027628" y="3769069"/>
            <a:ext cx="2444319" cy="1466592"/>
          </a:xfrm>
          <a:custGeom>
            <a:avLst/>
            <a:gdLst>
              <a:gd name="connsiteX0" fmla="*/ 0 w 2444319"/>
              <a:gd name="connsiteY0" fmla="*/ 0 h 1466592"/>
              <a:gd name="connsiteX1" fmla="*/ 2444319 w 2444319"/>
              <a:gd name="connsiteY1" fmla="*/ 0 h 1466592"/>
              <a:gd name="connsiteX2" fmla="*/ 2444319 w 2444319"/>
              <a:gd name="connsiteY2" fmla="*/ 1466592 h 1466592"/>
              <a:gd name="connsiteX3" fmla="*/ 0 w 2444319"/>
              <a:gd name="connsiteY3" fmla="*/ 1466592 h 1466592"/>
              <a:gd name="connsiteX4" fmla="*/ 0 w 2444319"/>
              <a:gd name="connsiteY4" fmla="*/ 0 h 146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319" h="1466592">
                <a:moveTo>
                  <a:pt x="0" y="0"/>
                </a:moveTo>
                <a:lnTo>
                  <a:pt x="2444319" y="0"/>
                </a:lnTo>
                <a:lnTo>
                  <a:pt x="2444319" y="1466592"/>
                </a:lnTo>
                <a:lnTo>
                  <a:pt x="0" y="1466592"/>
                </a:lnTo>
                <a:lnTo>
                  <a:pt x="0" y="0"/>
                </a:lnTo>
                <a:close/>
              </a:path>
            </a:pathLst>
          </a:custGeom>
          <a:solidFill>
            <a:srgbClr val="5B8A3C"/>
          </a:solidFill>
          <a:ln>
            <a:solidFill>
              <a:srgbClr val="5B8A3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IN" sz="2700" kern="1200" dirty="0" smtClean="0"/>
              <a:t>Adaptability</a:t>
            </a:r>
            <a:endParaRPr lang="en-IN" sz="2700" kern="1200" dirty="0"/>
          </a:p>
        </p:txBody>
      </p:sp>
    </p:spTree>
    <p:extLst>
      <p:ext uri="{BB962C8B-B14F-4D97-AF65-F5344CB8AC3E}">
        <p14:creationId xmlns:p14="http://schemas.microsoft.com/office/powerpoint/2010/main" val="147729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p:cNvSpPr>
            <a:spLocks noGrp="1"/>
          </p:cNvSpPr>
          <p:nvPr>
            <p:ph type="title"/>
          </p:nvPr>
        </p:nvSpPr>
        <p:spPr/>
        <p:txBody>
          <a:bodyPr/>
          <a:lstStyle/>
          <a:p>
            <a:r>
              <a:rPr lang="en-IN" dirty="0" smtClean="0"/>
              <a:t>Key Terms</a:t>
            </a:r>
            <a:endParaRPr lang="en-IN" dirty="0"/>
          </a:p>
        </p:txBody>
      </p:sp>
      <p:sp>
        <p:nvSpPr>
          <p:cNvPr id="7" name="Content Placeholder 3"/>
          <p:cNvSpPr>
            <a:spLocks noGrp="1"/>
          </p:cNvSpPr>
          <p:nvPr>
            <p:ph idx="1"/>
          </p:nvPr>
        </p:nvSpPr>
        <p:spPr>
          <a:xfrm>
            <a:off x="892169" y="1455738"/>
            <a:ext cx="3679831" cy="4640262"/>
          </a:xfrm>
        </p:spPr>
        <p:txBody>
          <a:bodyPr>
            <a:noAutofit/>
          </a:bodyPr>
          <a:lstStyle/>
          <a:p>
            <a:pPr marL="457200" indent="-457200">
              <a:spcBef>
                <a:spcPts val="400"/>
              </a:spcBef>
              <a:buFont typeface="Arial" panose="020B0604020202020204" pitchFamily="34" charset="0"/>
              <a:buChar char="•"/>
              <a:defRPr/>
            </a:pPr>
            <a:r>
              <a:rPr lang="en-IN" altLang="en-US" dirty="0" smtClean="0">
                <a:solidFill>
                  <a:schemeClr val="tx1"/>
                </a:solidFill>
                <a:ea typeface="Rockwell" panose="02060603020205020403" pitchFamily="18" charset="0"/>
                <a:cs typeface="Rockwell" panose="02060603020205020403" pitchFamily="18" charset="0"/>
              </a:rPr>
              <a:t>Personal selling</a:t>
            </a:r>
          </a:p>
          <a:p>
            <a:pPr marL="457200" indent="-457200">
              <a:spcBef>
                <a:spcPts val="400"/>
              </a:spcBef>
              <a:buFont typeface="Arial" panose="020B0604020202020204" pitchFamily="34" charset="0"/>
              <a:buChar char="•"/>
              <a:defRPr/>
            </a:pPr>
            <a:r>
              <a:rPr lang="en-IN" altLang="en-US" dirty="0" smtClean="0">
                <a:solidFill>
                  <a:schemeClr val="tx1"/>
                </a:solidFill>
                <a:ea typeface="Rockwell" panose="02060603020205020403" pitchFamily="18" charset="0"/>
                <a:cs typeface="Rockwell" panose="02060603020205020403" pitchFamily="18" charset="0"/>
              </a:rPr>
              <a:t>Trust-based relationship selling</a:t>
            </a:r>
          </a:p>
          <a:p>
            <a:pPr marL="457200" indent="-457200">
              <a:spcBef>
                <a:spcPts val="400"/>
              </a:spcBef>
              <a:buFont typeface="Arial" panose="020B0604020202020204" pitchFamily="34" charset="0"/>
              <a:buChar char="•"/>
              <a:defRPr/>
            </a:pPr>
            <a:r>
              <a:rPr lang="en-IN" altLang="en-US" dirty="0" smtClean="0">
                <a:solidFill>
                  <a:schemeClr val="tx1"/>
                </a:solidFill>
                <a:ea typeface="Rockwell" panose="02060603020205020403" pitchFamily="18" charset="0"/>
                <a:cs typeface="Rockwell" panose="02060603020205020403" pitchFamily="18" charset="0"/>
              </a:rPr>
              <a:t>Customer value</a:t>
            </a:r>
          </a:p>
          <a:p>
            <a:pPr marL="457200" indent="-457200">
              <a:spcBef>
                <a:spcPts val="400"/>
              </a:spcBef>
              <a:defRPr/>
            </a:pPr>
            <a:r>
              <a:rPr lang="en-IN" altLang="en-US" dirty="0">
                <a:solidFill>
                  <a:schemeClr val="tx1"/>
                </a:solidFill>
                <a:ea typeface="Rockwell" panose="02060603020205020403" pitchFamily="18" charset="0"/>
                <a:cs typeface="Rockwell" panose="02060603020205020403" pitchFamily="18" charset="0"/>
              </a:rPr>
              <a:t>Sales </a:t>
            </a:r>
            <a:r>
              <a:rPr lang="en-IN" altLang="en-US" dirty="0" smtClean="0">
                <a:solidFill>
                  <a:schemeClr val="tx1"/>
                </a:solidFill>
                <a:ea typeface="Rockwell" panose="02060603020205020403" pitchFamily="18" charset="0"/>
                <a:cs typeface="Rockwell" panose="02060603020205020403" pitchFamily="18" charset="0"/>
              </a:rPr>
              <a:t>dialogue</a:t>
            </a:r>
          </a:p>
          <a:p>
            <a:pPr marL="457200" indent="-457200">
              <a:spcBef>
                <a:spcPts val="400"/>
              </a:spcBef>
              <a:defRPr/>
            </a:pPr>
            <a:r>
              <a:rPr lang="en-IN" altLang="en-US" dirty="0" smtClean="0">
                <a:solidFill>
                  <a:schemeClr val="tx1"/>
                </a:solidFill>
                <a:ea typeface="Rockwell" panose="02060603020205020403" pitchFamily="18" charset="0"/>
                <a:cs typeface="Rockwell" panose="02060603020205020403" pitchFamily="18" charset="0"/>
              </a:rPr>
              <a:t>Sales professionalism</a:t>
            </a:r>
          </a:p>
          <a:p>
            <a:pPr marL="457200" indent="-457200">
              <a:spcBef>
                <a:spcPts val="400"/>
              </a:spcBef>
              <a:defRPr/>
            </a:pPr>
            <a:r>
              <a:rPr lang="en-IN" altLang="en-US" dirty="0" smtClean="0">
                <a:solidFill>
                  <a:schemeClr val="tx1"/>
                </a:solidFill>
                <a:ea typeface="Rockwell" panose="02060603020205020403" pitchFamily="18" charset="0"/>
                <a:cs typeface="Rockwell" panose="02060603020205020403" pitchFamily="18" charset="0"/>
              </a:rPr>
              <a:t>Economic stimuli</a:t>
            </a:r>
          </a:p>
          <a:p>
            <a:pPr marL="457200" indent="-457200">
              <a:spcBef>
                <a:spcPts val="400"/>
              </a:spcBef>
              <a:defRPr/>
            </a:pPr>
            <a:r>
              <a:rPr lang="en-IN" altLang="en-US" dirty="0" smtClean="0">
                <a:solidFill>
                  <a:schemeClr val="tx1"/>
                </a:solidFill>
                <a:ea typeface="Rockwell" panose="02060603020205020403" pitchFamily="18" charset="0"/>
                <a:cs typeface="Rockwell" panose="02060603020205020403" pitchFamily="18" charset="0"/>
              </a:rPr>
              <a:t>Diffusion of innovation</a:t>
            </a:r>
            <a:endParaRPr lang="en-IN" altLang="en-US" dirty="0">
              <a:solidFill>
                <a:schemeClr val="tx1"/>
              </a:solidFill>
              <a:ea typeface="Rockwell" panose="02060603020205020403" pitchFamily="18" charset="0"/>
              <a:cs typeface="Rockwell" panose="02060603020205020403" pitchFamily="18" charset="0"/>
            </a:endParaRPr>
          </a:p>
          <a:p>
            <a:pPr marL="457200" indent="-457200">
              <a:spcBef>
                <a:spcPts val="400"/>
              </a:spcBef>
              <a:buFont typeface="Arial" panose="020B0604020202020204" pitchFamily="34" charset="0"/>
              <a:buChar char="•"/>
              <a:defRPr/>
            </a:pPr>
            <a:endParaRPr lang="en-IN" altLang="en-US" dirty="0" smtClean="0">
              <a:solidFill>
                <a:schemeClr val="tx1"/>
              </a:solidFill>
              <a:ea typeface="Rockwell" panose="02060603020205020403" pitchFamily="18" charset="0"/>
              <a:cs typeface="Rockwell" panose="02060603020205020403" pitchFamily="18" charset="0"/>
            </a:endParaRPr>
          </a:p>
        </p:txBody>
      </p:sp>
      <p:sp>
        <p:nvSpPr>
          <p:cNvPr id="8" name="Content Placeholder 3"/>
          <p:cNvSpPr txBox="1">
            <a:spLocks/>
          </p:cNvSpPr>
          <p:nvPr/>
        </p:nvSpPr>
        <p:spPr bwMode="auto">
          <a:xfrm>
            <a:off x="4876800" y="1455738"/>
            <a:ext cx="4046541" cy="464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639763" indent="-273050" defTabSz="457200">
              <a:spcBef>
                <a:spcPct val="20000"/>
              </a:spcBef>
              <a:buFont typeface="Arial" panose="020B0604020202020204" pitchFamily="34" charset="0"/>
              <a:buChar char="–"/>
              <a:defRPr sz="2800">
                <a:solidFill>
                  <a:schemeClr val="tx1"/>
                </a:solidFill>
                <a:latin typeface="Calibri" panose="020F0502020204030204" pitchFamily="34" charset="0"/>
              </a:defRPr>
            </a:lvl2pPr>
            <a:lvl3pPr marL="958850" indent="-319088" defTabSz="4572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33488" indent="-228600" defTabSz="45720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08125" indent="-228600" defTabSz="457200">
              <a:spcBef>
                <a:spcPct val="20000"/>
              </a:spcBef>
              <a:buFont typeface="Arial" panose="020B0604020202020204" pitchFamily="34" charset="0"/>
              <a:buChar char="»"/>
              <a:defRPr sz="2000">
                <a:solidFill>
                  <a:schemeClr val="tx1"/>
                </a:solidFill>
                <a:latin typeface="Calibri" panose="020F0502020204030204" pitchFamily="34" charset="0"/>
              </a:defRPr>
            </a:lvl5pPr>
            <a:lvl6pPr marL="1965325"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22525"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879725"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36925"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Revenue producers</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Adaptive selling</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Stimulus </a:t>
            </a:r>
            <a:r>
              <a:rPr lang="en-IN" altLang="en-US" sz="2800" dirty="0">
                <a:latin typeface="+mn-lt"/>
                <a:ea typeface="Rockwell" panose="02060603020205020403" pitchFamily="18" charset="0"/>
                <a:cs typeface="Rockwell" panose="02060603020205020403" pitchFamily="18" charset="0"/>
              </a:rPr>
              <a:t>response </a:t>
            </a:r>
            <a:r>
              <a:rPr lang="en-IN" altLang="en-US" sz="2800" dirty="0" smtClean="0">
                <a:latin typeface="+mn-lt"/>
                <a:ea typeface="Rockwell" panose="02060603020205020403" pitchFamily="18" charset="0"/>
                <a:cs typeface="Rockwell" panose="02060603020205020403" pitchFamily="18" charset="0"/>
              </a:rPr>
              <a:t>selling</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Continued affirmation</a:t>
            </a:r>
          </a:p>
          <a:p>
            <a:pPr>
              <a:lnSpc>
                <a:spcPct val="90000"/>
              </a:lnSpc>
              <a:spcBef>
                <a:spcPts val="400"/>
              </a:spcBef>
              <a:defRPr/>
            </a:pPr>
            <a:r>
              <a:rPr lang="en-IN" altLang="en-US" sz="2800" dirty="0">
                <a:latin typeface="+mn-lt"/>
                <a:ea typeface="Rockwell" panose="02060603020205020403" pitchFamily="18" charset="0"/>
                <a:cs typeface="Rockwell" panose="02060603020205020403" pitchFamily="18" charset="0"/>
              </a:rPr>
              <a:t>Mental states </a:t>
            </a:r>
            <a:r>
              <a:rPr lang="en-IN" altLang="en-US" sz="2800" dirty="0" smtClean="0">
                <a:latin typeface="+mn-lt"/>
                <a:ea typeface="Rockwell" panose="02060603020205020403" pitchFamily="18" charset="0"/>
                <a:cs typeface="Rockwell" panose="02060603020205020403" pitchFamily="18" charset="0"/>
              </a:rPr>
              <a:t>selling</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AIDA</a:t>
            </a:r>
          </a:p>
          <a:p>
            <a:pPr>
              <a:lnSpc>
                <a:spcPct val="90000"/>
              </a:lnSpc>
              <a:spcBef>
                <a:spcPts val="400"/>
              </a:spcBef>
              <a:defRPr/>
            </a:pPr>
            <a:r>
              <a:rPr lang="en-IN" altLang="en-US" sz="2800" dirty="0">
                <a:latin typeface="+mn-lt"/>
                <a:ea typeface="Rockwell" panose="02060603020205020403" pitchFamily="18" charset="0"/>
                <a:cs typeface="Rockwell" panose="02060603020205020403" pitchFamily="18" charset="0"/>
              </a:rPr>
              <a:t>Need satisfaction </a:t>
            </a:r>
            <a:r>
              <a:rPr lang="en-IN" altLang="en-US" sz="2800" dirty="0" smtClean="0">
                <a:latin typeface="+mn-lt"/>
                <a:ea typeface="Rockwell" panose="02060603020205020403" pitchFamily="18" charset="0"/>
                <a:cs typeface="Rockwell" panose="02060603020205020403" pitchFamily="18" charset="0"/>
              </a:rPr>
              <a:t>selling</a:t>
            </a:r>
          </a:p>
          <a:p>
            <a:pPr>
              <a:lnSpc>
                <a:spcPct val="90000"/>
              </a:lnSpc>
              <a:spcBef>
                <a:spcPts val="400"/>
              </a:spcBef>
              <a:defRPr/>
            </a:pPr>
            <a:r>
              <a:rPr lang="en-IN" altLang="en-US" sz="2800" dirty="0">
                <a:latin typeface="+mn-lt"/>
                <a:ea typeface="Rockwell" panose="02060603020205020403" pitchFamily="18" charset="0"/>
                <a:cs typeface="Rockwell" panose="02060603020205020403" pitchFamily="18" charset="0"/>
              </a:rPr>
              <a:t>Problem-solving selling</a:t>
            </a:r>
            <a:endParaRPr lang="en-IN" altLang="en-US" sz="2800" dirty="0" smtClean="0">
              <a:latin typeface="+mn-lt"/>
              <a:ea typeface="Rockwell" panose="02060603020205020403" pitchFamily="18" charset="0"/>
              <a:cs typeface="Rockwell" panose="02060603020205020403" pitchFamily="18" charset="0"/>
            </a:endParaRPr>
          </a:p>
          <a:p>
            <a:pPr>
              <a:lnSpc>
                <a:spcPct val="90000"/>
              </a:lnSpc>
              <a:spcBef>
                <a:spcPts val="400"/>
              </a:spcBef>
              <a:defRPr/>
            </a:pPr>
            <a:endParaRPr lang="en-IN" altLang="en-US" sz="2800" dirty="0">
              <a:latin typeface="+mn-lt"/>
              <a:ea typeface="Rockwell" panose="02060603020205020403" pitchFamily="18" charset="0"/>
              <a:cs typeface="Rockwell" panose="02060603020205020403" pitchFamily="18" charset="0"/>
            </a:endParaRPr>
          </a:p>
        </p:txBody>
      </p:sp>
    </p:spTree>
    <p:extLst>
      <p:ext uri="{BB962C8B-B14F-4D97-AF65-F5344CB8AC3E}">
        <p14:creationId xmlns:p14="http://schemas.microsoft.com/office/powerpoint/2010/main" val="404529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p:cNvSpPr>
            <a:spLocks noGrp="1"/>
          </p:cNvSpPr>
          <p:nvPr>
            <p:ph type="title"/>
          </p:nvPr>
        </p:nvSpPr>
        <p:spPr/>
        <p:txBody>
          <a:bodyPr/>
          <a:lstStyle/>
          <a:p>
            <a:r>
              <a:rPr lang="en-IN" dirty="0" smtClean="0"/>
              <a:t>Key Terms (continued)</a:t>
            </a:r>
            <a:endParaRPr lang="en-IN" dirty="0"/>
          </a:p>
        </p:txBody>
      </p:sp>
      <p:sp>
        <p:nvSpPr>
          <p:cNvPr id="7" name="Content Placeholder 3"/>
          <p:cNvSpPr>
            <a:spLocks noGrp="1"/>
          </p:cNvSpPr>
          <p:nvPr>
            <p:ph idx="1"/>
          </p:nvPr>
        </p:nvSpPr>
        <p:spPr>
          <a:xfrm>
            <a:off x="892169" y="1455738"/>
            <a:ext cx="3679831" cy="4640262"/>
          </a:xfrm>
        </p:spPr>
        <p:txBody>
          <a:bodyPr>
            <a:noAutofit/>
          </a:bodyPr>
          <a:lstStyle/>
          <a:p>
            <a:pPr marL="457200" indent="-457200">
              <a:spcBef>
                <a:spcPts val="400"/>
              </a:spcBef>
              <a:defRPr/>
            </a:pPr>
            <a:r>
              <a:rPr lang="en-IN" altLang="en-US" dirty="0">
                <a:solidFill>
                  <a:schemeClr val="tx1"/>
                </a:solidFill>
                <a:ea typeface="Rockwell" panose="02060603020205020403" pitchFamily="18" charset="0"/>
                <a:cs typeface="Rockwell" panose="02060603020205020403" pitchFamily="18" charset="0"/>
              </a:rPr>
              <a:t>Consultative </a:t>
            </a:r>
            <a:r>
              <a:rPr lang="en-IN" altLang="en-US" dirty="0" smtClean="0">
                <a:solidFill>
                  <a:schemeClr val="tx1"/>
                </a:solidFill>
                <a:ea typeface="Rockwell" panose="02060603020205020403" pitchFamily="18" charset="0"/>
                <a:cs typeface="Rockwell" panose="02060603020205020403" pitchFamily="18" charset="0"/>
              </a:rPr>
              <a:t>selling</a:t>
            </a:r>
          </a:p>
          <a:p>
            <a:pPr marL="457200" indent="-457200">
              <a:spcBef>
                <a:spcPts val="400"/>
              </a:spcBef>
              <a:defRPr/>
            </a:pPr>
            <a:r>
              <a:rPr lang="en-IN" altLang="en-US" dirty="0" smtClean="0">
                <a:solidFill>
                  <a:schemeClr val="tx1"/>
                </a:solidFill>
                <a:ea typeface="Rockwell" panose="02060603020205020403" pitchFamily="18" charset="0"/>
                <a:cs typeface="Rockwell" panose="02060603020205020403" pitchFamily="18" charset="0"/>
              </a:rPr>
              <a:t>Strategic orchestrator</a:t>
            </a:r>
          </a:p>
          <a:p>
            <a:pPr marL="457200" indent="-457200">
              <a:spcBef>
                <a:spcPts val="400"/>
              </a:spcBef>
              <a:defRPr/>
            </a:pPr>
            <a:r>
              <a:rPr lang="en-IN" dirty="0">
                <a:solidFill>
                  <a:schemeClr val="tx1"/>
                </a:solidFill>
              </a:rPr>
              <a:t>B</a:t>
            </a:r>
            <a:r>
              <a:rPr lang="en-IN" dirty="0" smtClean="0">
                <a:solidFill>
                  <a:schemeClr val="tx1"/>
                </a:solidFill>
              </a:rPr>
              <a:t>usiness consultant</a:t>
            </a:r>
          </a:p>
          <a:p>
            <a:pPr marL="457200" indent="-457200">
              <a:spcBef>
                <a:spcPts val="400"/>
              </a:spcBef>
              <a:defRPr/>
            </a:pPr>
            <a:r>
              <a:rPr lang="en-IN" altLang="en-US" dirty="0">
                <a:solidFill>
                  <a:schemeClr val="tx1"/>
                </a:solidFill>
                <a:ea typeface="Rockwell" panose="02060603020205020403" pitchFamily="18" charset="0"/>
                <a:cs typeface="Rockwell" panose="02060603020205020403" pitchFamily="18" charset="0"/>
              </a:rPr>
              <a:t>L</a:t>
            </a:r>
            <a:r>
              <a:rPr lang="en-IN" altLang="en-US" dirty="0" smtClean="0">
                <a:solidFill>
                  <a:schemeClr val="tx1"/>
                </a:solidFill>
                <a:ea typeface="Rockwell" panose="02060603020205020403" pitchFamily="18" charset="0"/>
                <a:cs typeface="Rockwell" panose="02060603020205020403" pitchFamily="18" charset="0"/>
              </a:rPr>
              <a:t>ong-term ally</a:t>
            </a:r>
          </a:p>
          <a:p>
            <a:pPr marL="457200" indent="-457200">
              <a:spcBef>
                <a:spcPts val="400"/>
              </a:spcBef>
              <a:defRPr/>
            </a:pPr>
            <a:r>
              <a:rPr lang="en-IN" altLang="en-US" dirty="0" smtClean="0">
                <a:solidFill>
                  <a:schemeClr val="tx1"/>
                </a:solidFill>
                <a:ea typeface="Rockwell" panose="02060603020205020403" pitchFamily="18" charset="0"/>
                <a:cs typeface="Rockwell" panose="02060603020205020403" pitchFamily="18" charset="0"/>
              </a:rPr>
              <a:t>Sales </a:t>
            </a:r>
            <a:r>
              <a:rPr lang="en-IN" dirty="0" smtClean="0">
                <a:solidFill>
                  <a:schemeClr val="tx1"/>
                </a:solidFill>
              </a:rPr>
              <a:t>process</a:t>
            </a:r>
          </a:p>
          <a:p>
            <a:pPr marL="457200" indent="-457200">
              <a:spcBef>
                <a:spcPts val="400"/>
              </a:spcBef>
              <a:defRPr/>
            </a:pPr>
            <a:r>
              <a:rPr lang="en-IN" altLang="en-US" dirty="0" smtClean="0">
                <a:solidFill>
                  <a:schemeClr val="tx1"/>
                </a:solidFill>
                <a:ea typeface="Rockwell" panose="02060603020205020403" pitchFamily="18" charset="0"/>
                <a:cs typeface="Rockwell" panose="02060603020205020403" pitchFamily="18" charset="0"/>
              </a:rPr>
              <a:t>Missionary salespeople</a:t>
            </a:r>
          </a:p>
        </p:txBody>
      </p:sp>
      <p:sp>
        <p:nvSpPr>
          <p:cNvPr id="8" name="Content Placeholder 3"/>
          <p:cNvSpPr txBox="1">
            <a:spLocks/>
          </p:cNvSpPr>
          <p:nvPr/>
        </p:nvSpPr>
        <p:spPr bwMode="auto">
          <a:xfrm>
            <a:off x="4876800" y="1455738"/>
            <a:ext cx="4046541" cy="464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639763" indent="-273050" defTabSz="457200">
              <a:spcBef>
                <a:spcPct val="20000"/>
              </a:spcBef>
              <a:buFont typeface="Arial" panose="020B0604020202020204" pitchFamily="34" charset="0"/>
              <a:buChar char="–"/>
              <a:defRPr sz="2800">
                <a:solidFill>
                  <a:schemeClr val="tx1"/>
                </a:solidFill>
                <a:latin typeface="Calibri" panose="020F0502020204030204" pitchFamily="34" charset="0"/>
              </a:defRPr>
            </a:lvl2pPr>
            <a:lvl3pPr marL="958850" indent="-319088" defTabSz="4572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33488" indent="-228600" defTabSz="45720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08125" indent="-228600" defTabSz="457200">
              <a:spcBef>
                <a:spcPct val="20000"/>
              </a:spcBef>
              <a:buFont typeface="Arial" panose="020B0604020202020204" pitchFamily="34" charset="0"/>
              <a:buChar char="»"/>
              <a:defRPr sz="2000">
                <a:solidFill>
                  <a:schemeClr val="tx1"/>
                </a:solidFill>
                <a:latin typeface="Calibri" panose="020F0502020204030204" pitchFamily="34" charset="0"/>
              </a:defRPr>
            </a:lvl5pPr>
            <a:lvl6pPr marL="1965325"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22525"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879725"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36925"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400"/>
              </a:spcBef>
              <a:defRPr/>
            </a:pPr>
            <a:r>
              <a:rPr lang="en-IN" altLang="en-US" sz="2800" dirty="0">
                <a:ea typeface="Rockwell" panose="02060603020205020403" pitchFamily="18" charset="0"/>
                <a:cs typeface="Rockwell" panose="02060603020205020403" pitchFamily="18" charset="0"/>
              </a:rPr>
              <a:t>Detailer</a:t>
            </a:r>
          </a:p>
          <a:p>
            <a:pPr>
              <a:spcBef>
                <a:spcPts val="400"/>
              </a:spcBef>
              <a:defRPr/>
            </a:pPr>
            <a:r>
              <a:rPr lang="en-IN" altLang="en-US" sz="2800" dirty="0">
                <a:ea typeface="Rockwell" panose="02060603020205020403" pitchFamily="18" charset="0"/>
                <a:cs typeface="Rockwell" panose="02060603020205020403" pitchFamily="18" charset="0"/>
              </a:rPr>
              <a:t>Technical support salespeople</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Pioneers</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Order-getters</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Order-takers</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Inside sales</a:t>
            </a:r>
          </a:p>
          <a:p>
            <a:pPr>
              <a:lnSpc>
                <a:spcPct val="90000"/>
              </a:lnSpc>
              <a:spcBef>
                <a:spcPts val="400"/>
              </a:spcBef>
              <a:defRPr/>
            </a:pPr>
            <a:r>
              <a:rPr lang="en-IN" altLang="en-US" sz="2800" dirty="0" smtClean="0">
                <a:latin typeface="+mn-lt"/>
                <a:ea typeface="Rockwell" panose="02060603020205020403" pitchFamily="18" charset="0"/>
                <a:cs typeface="Rockwell" panose="02060603020205020403" pitchFamily="18" charset="0"/>
              </a:rPr>
              <a:t>Combination </a:t>
            </a:r>
            <a:r>
              <a:rPr lang="en-IN" altLang="en-US" sz="2800" dirty="0">
                <a:latin typeface="+mn-lt"/>
                <a:ea typeface="Rockwell" panose="02060603020205020403" pitchFamily="18" charset="0"/>
                <a:cs typeface="Rockwell" panose="02060603020205020403" pitchFamily="18" charset="0"/>
              </a:rPr>
              <a:t>sales </a:t>
            </a:r>
            <a:r>
              <a:rPr lang="en-IN" altLang="en-US" sz="2800" dirty="0" smtClean="0">
                <a:latin typeface="+mn-lt"/>
                <a:ea typeface="Rockwell" panose="02060603020205020403" pitchFamily="18" charset="0"/>
                <a:cs typeface="Rockwell" panose="02060603020205020403" pitchFamily="18" charset="0"/>
              </a:rPr>
              <a:t>job</a:t>
            </a:r>
          </a:p>
          <a:p>
            <a:pPr>
              <a:lnSpc>
                <a:spcPct val="90000"/>
              </a:lnSpc>
              <a:spcBef>
                <a:spcPts val="400"/>
              </a:spcBef>
              <a:defRPr/>
            </a:pPr>
            <a:endParaRPr lang="en-IN" altLang="en-US" sz="2800" dirty="0">
              <a:latin typeface="+mn-lt"/>
              <a:ea typeface="Rockwell" panose="02060603020205020403" pitchFamily="18" charset="0"/>
              <a:cs typeface="Rockwell" panose="02060603020205020403" pitchFamily="18" charset="0"/>
            </a:endParaRPr>
          </a:p>
        </p:txBody>
      </p:sp>
    </p:spTree>
    <p:extLst>
      <p:ext uri="{BB962C8B-B14F-4D97-AF65-F5344CB8AC3E}">
        <p14:creationId xmlns:p14="http://schemas.microsoft.com/office/powerpoint/2010/main" val="392612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2"/>
          </p:nvPr>
        </p:nvSpPr>
        <p:spPr/>
        <p:txBody>
          <a:bodyPr/>
          <a:lstStyle/>
          <a:p>
            <a:r>
              <a:rPr lang="en-IN" dirty="0" smtClean="0"/>
              <a:t>Personal selling relies on interpersonal interactions between buyers and sellers</a:t>
            </a:r>
          </a:p>
          <a:p>
            <a:pPr lvl="1"/>
            <a:r>
              <a:rPr lang="en-IN" dirty="0" smtClean="0"/>
              <a:t>Trust-based relationship is quite different from traditional selling</a:t>
            </a:r>
          </a:p>
          <a:p>
            <a:pPr lvl="1"/>
            <a:r>
              <a:rPr lang="en-IN" dirty="0" smtClean="0"/>
              <a:t>Steady increase of complexity in the business world has given rise to sales professionalism</a:t>
            </a:r>
          </a:p>
          <a:p>
            <a:r>
              <a:rPr lang="en-IN" dirty="0"/>
              <a:t>Salespeople can choose alternative personal selling approaches to best interact with their </a:t>
            </a:r>
            <a:r>
              <a:rPr lang="en-IN" dirty="0" smtClean="0"/>
              <a:t>customers</a:t>
            </a:r>
          </a:p>
          <a:p>
            <a:pPr lvl="1"/>
            <a:r>
              <a:rPr lang="en-IN" dirty="0" smtClean="0"/>
              <a:t>Success </a:t>
            </a:r>
            <a:r>
              <a:rPr lang="en-IN" smtClean="0"/>
              <a:t>in a sales </a:t>
            </a:r>
            <a:r>
              <a:rPr lang="en-IN" dirty="0" smtClean="0"/>
              <a:t>career depends </a:t>
            </a:r>
            <a:r>
              <a:rPr lang="en-IN" smtClean="0"/>
              <a:t>on the in</a:t>
            </a:r>
            <a:r>
              <a:rPr lang="en-US" smtClean="0"/>
              <a:t>dividual’s </a:t>
            </a:r>
            <a:r>
              <a:rPr lang="en-US" dirty="0"/>
              <a:t>capabilities </a:t>
            </a:r>
            <a:r>
              <a:rPr lang="en-US"/>
              <a:t>and </a:t>
            </a:r>
            <a:r>
              <a:rPr lang="en-US" smtClean="0"/>
              <a:t>his/her career </a:t>
            </a:r>
            <a:r>
              <a:rPr lang="en-US" dirty="0"/>
              <a:t>goals</a:t>
            </a:r>
            <a:endParaRPr lang="en-IN" dirty="0"/>
          </a:p>
          <a:p>
            <a:endParaRPr lang="en-IN" dirty="0" smtClean="0"/>
          </a:p>
        </p:txBody>
      </p:sp>
      <p:sp>
        <p:nvSpPr>
          <p:cNvPr id="4" name="Title 3" hidden="1"/>
          <p:cNvSpPr>
            <a:spLocks noGrp="1"/>
          </p:cNvSpPr>
          <p:nvPr>
            <p:ph type="title"/>
          </p:nvPr>
        </p:nvSpPr>
        <p:spPr/>
        <p:txBody>
          <a:bodyPr/>
          <a:lstStyle/>
          <a:p>
            <a:r>
              <a:rPr lang="en-IN" dirty="0" err="1" smtClean="0"/>
              <a:t>nnn</a:t>
            </a:r>
            <a:endParaRPr lang="en-IN" dirty="0"/>
          </a:p>
        </p:txBody>
      </p:sp>
    </p:spTree>
    <p:extLst>
      <p:ext uri="{BB962C8B-B14F-4D97-AF65-F5344CB8AC3E}">
        <p14:creationId xmlns:p14="http://schemas.microsoft.com/office/powerpoint/2010/main" val="3624729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2360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noAutofit/>
          </a:bodyPr>
          <a:lstStyle/>
          <a:p>
            <a:pPr>
              <a:buAutoNum type="arabicPlain" startAt="4"/>
            </a:pPr>
            <a:r>
              <a:rPr lang="en-US" sz="2400" dirty="0" smtClean="0"/>
              <a:t>Explain the contributions of personal selling to 	society, business firms, and customers</a:t>
            </a:r>
          </a:p>
          <a:p>
            <a:pPr>
              <a:buAutoNum type="arabicPlain" startAt="4"/>
            </a:pPr>
            <a:r>
              <a:rPr lang="en-US" sz="2400" dirty="0" smtClean="0"/>
              <a:t>Discuss </a:t>
            </a:r>
            <a:r>
              <a:rPr lang="en-US" sz="2400" dirty="0"/>
              <a:t>five alternative approaches to </a:t>
            </a:r>
            <a:r>
              <a:rPr lang="en-US" sz="2400" dirty="0" smtClean="0"/>
              <a:t>selling</a:t>
            </a:r>
            <a:endParaRPr lang="en-US" sz="2400" dirty="0"/>
          </a:p>
          <a:p>
            <a:pPr marL="0" indent="0">
              <a:buNone/>
            </a:pPr>
            <a:r>
              <a:rPr lang="en-US" sz="2400" dirty="0" smtClean="0"/>
              <a:t>6	Understand </a:t>
            </a:r>
            <a:r>
              <a:rPr lang="en-US" sz="2400" dirty="0"/>
              <a:t>the sales process as a series of </a:t>
            </a:r>
            <a:r>
              <a:rPr lang="en-US" sz="2400" dirty="0" smtClean="0"/>
              <a:t>	interrelated steps</a:t>
            </a:r>
            <a:endParaRPr lang="en-US" sz="2400" dirty="0"/>
          </a:p>
          <a:p>
            <a:pPr marL="0" indent="0">
              <a:buNone/>
            </a:pPr>
            <a:r>
              <a:rPr lang="en-US" sz="2400" dirty="0" smtClean="0"/>
              <a:t>7	Describe several aspects of sales careers, types 	of selling jobs, and the key qualifications 	needed for sales success</a:t>
            </a:r>
          </a:p>
        </p:txBody>
      </p:sp>
      <p:sp>
        <p:nvSpPr>
          <p:cNvPr id="12290" name="Rectangle 2" hidden="1"/>
          <p:cNvSpPr>
            <a:spLocks noGrp="1" noChangeArrowheads="1"/>
          </p:cNvSpPr>
          <p:nvPr>
            <p:ph type="title"/>
          </p:nvPr>
        </p:nvSpPr>
        <p:spPr/>
        <p:txBody>
          <a:bodyPr/>
          <a:lstStyle/>
          <a:p>
            <a:r>
              <a:rPr lang="en-US" dirty="0"/>
              <a:t>Learning </a:t>
            </a:r>
            <a:r>
              <a:rPr lang="en-US" dirty="0" smtClean="0"/>
              <a:t>Objectives (continued)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p:txBody>
          <a:bodyPr/>
          <a:lstStyle/>
          <a:p>
            <a:r>
              <a:rPr lang="en-US" dirty="0"/>
              <a:t>Personal </a:t>
            </a:r>
            <a:r>
              <a:rPr lang="en-US" dirty="0" smtClean="0"/>
              <a:t>Selling</a:t>
            </a:r>
            <a:endParaRPr lang="en-US" dirty="0"/>
          </a:p>
        </p:txBody>
      </p:sp>
      <p:sp>
        <p:nvSpPr>
          <p:cNvPr id="3" name="Content Placeholder 2"/>
          <p:cNvSpPr>
            <a:spLocks noGrp="1"/>
          </p:cNvSpPr>
          <p:nvPr>
            <p:ph idx="1"/>
          </p:nvPr>
        </p:nvSpPr>
        <p:spPr/>
        <p:txBody>
          <a:bodyPr/>
          <a:lstStyle/>
          <a:p>
            <a:r>
              <a:rPr lang="en-US" dirty="0"/>
              <a:t>Marketing tool that </a:t>
            </a:r>
            <a:r>
              <a:rPr lang="en-US" dirty="0" smtClean="0"/>
              <a:t>focuses on interpersonal interactions between </a:t>
            </a:r>
            <a:r>
              <a:rPr lang="en-US" dirty="0"/>
              <a:t>buyers</a:t>
            </a:r>
            <a:br>
              <a:rPr lang="en-US" dirty="0"/>
            </a:br>
            <a:r>
              <a:rPr lang="en-US" dirty="0"/>
              <a:t>and sellers </a:t>
            </a:r>
            <a:endParaRPr lang="en-US" dirty="0" smtClean="0"/>
          </a:p>
          <a:p>
            <a:pPr lvl="1"/>
            <a:r>
              <a:rPr lang="en-US" dirty="0" smtClean="0"/>
              <a:t>To initiate, develop, and enhance customer relationships</a:t>
            </a:r>
          </a:p>
          <a:p>
            <a:r>
              <a:rPr lang="en-US" b="1" dirty="0" smtClean="0"/>
              <a:t>Trust-based relationship selling</a:t>
            </a:r>
            <a:endParaRPr lang="en-US" dirty="0" smtClean="0"/>
          </a:p>
          <a:p>
            <a:pPr lvl="1"/>
            <a:r>
              <a:rPr lang="en-US" dirty="0" smtClean="0"/>
              <a:t>Requires salespeople to earn trust, meet customer needs, and contribute to the </a:t>
            </a:r>
            <a:r>
              <a:rPr lang="en-IN" dirty="0"/>
              <a:t>creation, communication, </a:t>
            </a:r>
            <a:r>
              <a:rPr lang="en-IN" dirty="0" smtClean="0"/>
              <a:t>and delivery </a:t>
            </a:r>
            <a:r>
              <a:rPr lang="en-IN" dirty="0"/>
              <a:t>of customer value</a:t>
            </a:r>
            <a:endParaRPr lang="en-US" dirty="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solidFill>
                  <a:schemeClr val="bg1"/>
                </a:solidFill>
              </a:rPr>
              <a:t>1.1  </a:t>
            </a:r>
            <a:r>
              <a:rPr lang="en-US" sz="2200" dirty="0" smtClean="0"/>
              <a:t>     	</a:t>
            </a:r>
            <a:r>
              <a:rPr lang="en-IN" sz="2200" dirty="0"/>
              <a:t>Comparison of Transaction-Focused Traditional Selling </a:t>
            </a:r>
            <a:r>
              <a:rPr lang="en-IN" sz="2200" dirty="0" smtClean="0"/>
              <a:t>with Trust-Based </a:t>
            </a:r>
            <a:r>
              <a:rPr lang="en-IN" sz="2200" dirty="0"/>
              <a:t>Relationship Selling</a:t>
            </a:r>
            <a:endParaRPr lang="en-US" sz="2200" dirty="0"/>
          </a:p>
        </p:txBody>
      </p:sp>
      <p:pic>
        <p:nvPicPr>
          <p:cNvPr id="2" name="Picture 1" descr="This table compares transaction-focused traditional selling with trust-based relationship selling. It has 3 columns and 6 rows. The header of column 1 is blank, the header of column 2 reads transaction-focused traditional selling, and the header of column 3 reads trust-based relationship selling.&#10;In row 2, column 1 reads typical skills required, column 2 reads selling skills, e.g., finding prospects, making sales presentations, and column 3 reads as follows:&#10;Selling skills&#10;Information gathering&#10;Listening and questioning&#10;Strategic problem solving&#10;Creating and demonstrating unique, value-added solutions&#10;Teambuilding and teamwork&#10;In row 3, column 1 reads primary focus, column 2 reads the salesperson and the selling firm, and column 3 reads the customer and the customer’s customers.&#10;In row 4, column 1 reads desired outcomes, column 2 reads closed sales, order volume, and column 3 reads trust, joint planning, mutual benefits, enhance profits. &#10;In row 5, column 1 reads role of salesperson, column 2 reads make calls and close sales, and column 3 reads as follows:&#10;Business consultant and long-term ally &#10;Key player in the customer’s business&#10;In row 6, column 1 reads nature of communications with customers. Column 2 reads as follows:&#10;One-way, from salesperson to customer&#10;Pushing products&#10;Column 3 reads as follows:&#10;Two-way and collaborative&#10;Strive for dialogue with the customer" title="Exhibit 1.1 Comparison of Transaction-Focused Traditional Selling with Trust-Based Relationship Selling"/>
          <p:cNvPicPr>
            <a:picLocks noChangeAspect="1"/>
          </p:cNvPicPr>
          <p:nvPr/>
        </p:nvPicPr>
        <p:blipFill rotWithShape="1">
          <a:blip r:embed="rId3" cstate="print">
            <a:extLst>
              <a:ext uri="{28A0092B-C50C-407E-A947-70E740481C1C}">
                <a14:useLocalDpi xmlns:a14="http://schemas.microsoft.com/office/drawing/2010/main" val="0"/>
              </a:ext>
            </a:extLst>
          </a:blip>
          <a:srcRect b="49017"/>
          <a:stretch/>
        </p:blipFill>
        <p:spPr>
          <a:xfrm>
            <a:off x="269199" y="1678045"/>
            <a:ext cx="8605603" cy="4059262"/>
          </a:xfrm>
          <a:prstGeom prst="rect">
            <a:avLst/>
          </a:prstGeom>
        </p:spPr>
      </p:pic>
    </p:spTree>
    <p:extLst>
      <p:ext uri="{BB962C8B-B14F-4D97-AF65-F5344CB8AC3E}">
        <p14:creationId xmlns:p14="http://schemas.microsoft.com/office/powerpoint/2010/main" val="2862244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solidFill>
                  <a:schemeClr val="bg1"/>
                </a:solidFill>
              </a:rPr>
              <a:t>1.1</a:t>
            </a:r>
            <a:r>
              <a:rPr lang="en-US" sz="2200" dirty="0" smtClean="0">
                <a:solidFill>
                  <a:schemeClr val="bg1"/>
                </a:solidFill>
              </a:rPr>
              <a:t>	</a:t>
            </a:r>
            <a:r>
              <a:rPr lang="en-IN" sz="2000" dirty="0"/>
              <a:t>Comparison of Transaction-Focused Traditional Selling with Trust-Based Relationship </a:t>
            </a:r>
            <a:r>
              <a:rPr lang="en-IN" sz="2000" dirty="0" smtClean="0"/>
              <a:t>Selling (continued)</a:t>
            </a:r>
            <a:endParaRPr lang="en-US" sz="2000" dirty="0"/>
          </a:p>
        </p:txBody>
      </p:sp>
      <p:pic>
        <p:nvPicPr>
          <p:cNvPr id="5" name="Picture 4" descr="This table compares transaction-focused traditional selling with trust-based relationship selling. It has 3 columns and 4 rows. The header of column 1 is blank, the header of column 2 reads transaction-focused traditional selling, and the header of column 3 reads trust-based relationship selling.&#10;In row 2, column 1 reads degree of salesperson’s involvement in customer’s decision-making process, column 2 reads isolated from customer’s decision-making process, and column 3 reads actively involved in customer’s decision-making process. &#10;In row 3, column 1 reads knowledge required, column 2 reads product knowledge, competitive knowledge, identifying opportunities, and account strategies, and column 3 reads product knowledge, selling company resources, competitive knowledge, account strategies,  costs, identifying opportunities, general business and industry knowledge and insight, and customer’s products, competition, and customers.&#10;In row 4, column 1 reads postsale follow-up, column 2 reads little or none: move on to conquer next customer, and column 3 reads continued follow-through to:&#10;● Ensure customer satisfaction&#10;● Keep customer informed&#10;&#10;" title="Exhibit 1.1 Comparison of Transaction-Focused Traditional Selling with Trust-Based Relationship Sell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99" y="1855305"/>
            <a:ext cx="8700202" cy="3986616"/>
          </a:xfrm>
          <a:prstGeom prst="rect">
            <a:avLst/>
          </a:prstGeom>
        </p:spPr>
      </p:pic>
    </p:spTree>
    <p:extLst>
      <p:ext uri="{BB962C8B-B14F-4D97-AF65-F5344CB8AC3E}">
        <p14:creationId xmlns:p14="http://schemas.microsoft.com/office/powerpoint/2010/main" val="3428000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Value</a:t>
            </a:r>
            <a:endParaRPr lang="en-US" dirty="0"/>
          </a:p>
        </p:txBody>
      </p:sp>
      <p:sp>
        <p:nvSpPr>
          <p:cNvPr id="3" name="Content Placeholder 2"/>
          <p:cNvSpPr>
            <a:spLocks noGrp="1"/>
          </p:cNvSpPr>
          <p:nvPr>
            <p:ph idx="1"/>
          </p:nvPr>
        </p:nvSpPr>
        <p:spPr/>
        <p:txBody>
          <a:bodyPr/>
          <a:lstStyle/>
          <a:p>
            <a:r>
              <a:rPr lang="en-IN" dirty="0" smtClean="0"/>
              <a:t>Customers’ perception of what they obtain in exchange for what they have to give up</a:t>
            </a:r>
          </a:p>
          <a:p>
            <a:pPr lvl="1"/>
            <a:r>
              <a:rPr lang="en-IN" dirty="0" smtClean="0"/>
              <a:t>Involves addressing questions such as:</a:t>
            </a:r>
          </a:p>
          <a:p>
            <a:pPr lvl="2"/>
            <a:r>
              <a:rPr lang="en-IN" dirty="0" smtClean="0"/>
              <a:t>Does the salesperson do a good job in helping the customer?</a:t>
            </a:r>
          </a:p>
          <a:p>
            <a:pPr lvl="2"/>
            <a:r>
              <a:rPr lang="en-IN" dirty="0" smtClean="0"/>
              <a:t>Is the salesperson dependable?</a:t>
            </a:r>
          </a:p>
          <a:p>
            <a:pPr lvl="2"/>
            <a:r>
              <a:rPr lang="en-US" dirty="0"/>
              <a:t>Is the salesperson’s company easy to </a:t>
            </a:r>
            <a:r>
              <a:rPr lang="en-US" dirty="0" smtClean="0"/>
              <a:t>work with?</a:t>
            </a:r>
            <a:endParaRPr lang="en-US" dirty="0"/>
          </a:p>
          <a:p>
            <a:pPr lvl="2"/>
            <a:r>
              <a:rPr lang="en-US" dirty="0"/>
              <a:t>Does the sales representative understand</a:t>
            </a:r>
            <a:br>
              <a:rPr lang="en-US" dirty="0"/>
            </a:br>
            <a:r>
              <a:rPr lang="en-US" dirty="0"/>
              <a:t>the customer’s business and his/her industry?</a:t>
            </a:r>
          </a:p>
          <a:p>
            <a:pPr lvl="2"/>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Dialogue with a Prospective Customer</a:t>
            </a:r>
            <a:endParaRPr lang="en-US" dirty="0"/>
          </a:p>
        </p:txBody>
      </p:sp>
      <p:sp>
        <p:nvSpPr>
          <p:cNvPr id="3" name="Content Placeholder 2"/>
          <p:cNvSpPr>
            <a:spLocks noGrp="1"/>
          </p:cNvSpPr>
          <p:nvPr>
            <p:ph idx="1"/>
          </p:nvPr>
        </p:nvSpPr>
        <p:spPr/>
        <p:txBody>
          <a:bodyPr/>
          <a:lstStyle/>
          <a:p>
            <a:r>
              <a:rPr lang="en-IN" dirty="0"/>
              <a:t>S</a:t>
            </a:r>
            <a:r>
              <a:rPr lang="en-IN" dirty="0" smtClean="0"/>
              <a:t>eries </a:t>
            </a:r>
            <a:r>
              <a:rPr lang="en-IN" dirty="0"/>
              <a:t>of </a:t>
            </a:r>
            <a:r>
              <a:rPr lang="en-IN" dirty="0" smtClean="0"/>
              <a:t>conversations between buyers </a:t>
            </a:r>
            <a:r>
              <a:rPr lang="en-IN" dirty="0"/>
              <a:t>and </a:t>
            </a:r>
            <a:r>
              <a:rPr lang="en-IN" dirty="0" smtClean="0"/>
              <a:t>sellers to forge a relationship for:</a:t>
            </a:r>
          </a:p>
          <a:p>
            <a:pPr lvl="1"/>
            <a:r>
              <a:rPr lang="en-IN" dirty="0" smtClean="0"/>
              <a:t>Determining the need for further attention</a:t>
            </a:r>
          </a:p>
          <a:p>
            <a:pPr lvl="1"/>
            <a:r>
              <a:rPr lang="en-IN" dirty="0" smtClean="0"/>
              <a:t>Clarifying the situation and buying processes</a:t>
            </a:r>
          </a:p>
          <a:p>
            <a:pPr lvl="1"/>
            <a:r>
              <a:rPr lang="en-IN" dirty="0" smtClean="0"/>
              <a:t>Discovering unique needs</a:t>
            </a:r>
          </a:p>
          <a:p>
            <a:pPr lvl="1"/>
            <a:r>
              <a:rPr lang="en-IN" dirty="0" smtClean="0"/>
              <a:t>Determining priorities</a:t>
            </a:r>
            <a:endParaRPr lang="en-IN" dirty="0"/>
          </a:p>
        </p:txBody>
      </p:sp>
    </p:spTree>
    <p:extLst>
      <p:ext uri="{BB962C8B-B14F-4D97-AF65-F5344CB8AC3E}">
        <p14:creationId xmlns:p14="http://schemas.microsoft.com/office/powerpoint/2010/main" val="3630134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Dialogue with a Prospective </a:t>
            </a:r>
            <a:r>
              <a:rPr lang="en-US" dirty="0" smtClean="0"/>
              <a:t>Customer </a:t>
            </a:r>
            <a:r>
              <a:rPr lang="en-US" sz="2000" b="0" dirty="0" smtClean="0"/>
              <a:t>(continued)</a:t>
            </a:r>
            <a:endParaRPr lang="en-IN" sz="2000" b="0" dirty="0"/>
          </a:p>
        </p:txBody>
      </p:sp>
      <p:sp>
        <p:nvSpPr>
          <p:cNvPr id="3" name="Content Placeholder 2"/>
          <p:cNvSpPr>
            <a:spLocks noGrp="1"/>
          </p:cNvSpPr>
          <p:nvPr>
            <p:ph idx="1"/>
          </p:nvPr>
        </p:nvSpPr>
        <p:spPr/>
        <p:txBody>
          <a:bodyPr/>
          <a:lstStyle/>
          <a:p>
            <a:pPr lvl="1"/>
            <a:r>
              <a:rPr lang="en-IN" dirty="0" smtClean="0"/>
              <a:t>Communicating </a:t>
            </a:r>
            <a:r>
              <a:rPr lang="en-IN" dirty="0"/>
              <a:t>how the sales organization can </a:t>
            </a:r>
            <a:r>
              <a:rPr lang="en-IN" dirty="0" smtClean="0"/>
              <a:t>create and </a:t>
            </a:r>
            <a:r>
              <a:rPr lang="en-IN" dirty="0"/>
              <a:t>deliver customer </a:t>
            </a:r>
            <a:r>
              <a:rPr lang="en-IN" dirty="0" smtClean="0"/>
              <a:t>value</a:t>
            </a:r>
            <a:endParaRPr lang="en-IN" dirty="0"/>
          </a:p>
          <a:p>
            <a:pPr lvl="1"/>
            <a:r>
              <a:rPr lang="en-IN" dirty="0" smtClean="0"/>
              <a:t>Negotiating </a:t>
            </a:r>
            <a:r>
              <a:rPr lang="en-IN" dirty="0"/>
              <a:t>a business deal and </a:t>
            </a:r>
            <a:r>
              <a:rPr lang="en-IN" dirty="0" smtClean="0"/>
              <a:t>earning </a:t>
            </a:r>
            <a:r>
              <a:rPr lang="en-IN" dirty="0"/>
              <a:t>a </a:t>
            </a:r>
            <a:r>
              <a:rPr lang="en-IN" dirty="0" smtClean="0"/>
              <a:t>commitment from </a:t>
            </a:r>
            <a:r>
              <a:rPr lang="en-IN" dirty="0"/>
              <a:t>the </a:t>
            </a:r>
            <a:r>
              <a:rPr lang="en-IN" dirty="0" smtClean="0"/>
              <a:t>customer</a:t>
            </a:r>
            <a:endParaRPr lang="en-IN" dirty="0"/>
          </a:p>
          <a:p>
            <a:pPr lvl="1"/>
            <a:r>
              <a:rPr lang="en-IN" dirty="0" smtClean="0"/>
              <a:t>Making </a:t>
            </a:r>
            <a:r>
              <a:rPr lang="en-IN" dirty="0"/>
              <a:t>the customer aware of additional </a:t>
            </a:r>
            <a:r>
              <a:rPr lang="en-IN" dirty="0" smtClean="0"/>
              <a:t>opportunities to </a:t>
            </a:r>
            <a:r>
              <a:rPr lang="en-IN" dirty="0"/>
              <a:t>increase the value </a:t>
            </a:r>
            <a:r>
              <a:rPr lang="en-IN" dirty="0" smtClean="0"/>
              <a:t>received</a:t>
            </a:r>
            <a:endParaRPr lang="en-IN" dirty="0"/>
          </a:p>
          <a:p>
            <a:pPr lvl="1"/>
            <a:r>
              <a:rPr lang="en-IN" dirty="0" smtClean="0"/>
              <a:t>Assessing </a:t>
            </a:r>
            <a:r>
              <a:rPr lang="en-IN" dirty="0"/>
              <a:t>sales organization </a:t>
            </a:r>
            <a:r>
              <a:rPr lang="en-IN" dirty="0" smtClean="0"/>
              <a:t>performance to ensure continuous improvement </a:t>
            </a:r>
            <a:endParaRPr lang="en-IN" dirty="0"/>
          </a:p>
        </p:txBody>
      </p:sp>
    </p:spTree>
    <p:extLst>
      <p:ext uri="{BB962C8B-B14F-4D97-AF65-F5344CB8AC3E}">
        <p14:creationId xmlns:p14="http://schemas.microsoft.com/office/powerpoint/2010/main" val="117109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Sales Text 1 2009</Template>
  <TotalTime>2254</TotalTime>
  <Words>871</Words>
  <Application>Microsoft Office PowerPoint</Application>
  <PresentationFormat>On-screen Show (4:3)</PresentationFormat>
  <Paragraphs>175</Paragraphs>
  <Slides>28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ＭＳ Ｐゴシック</vt:lpstr>
      <vt:lpstr>Arial</vt:lpstr>
      <vt:lpstr>Arial Narrow</vt:lpstr>
      <vt:lpstr>Calibri</vt:lpstr>
      <vt:lpstr>DINPro-CondBlack</vt:lpstr>
      <vt:lpstr>Franklin Gothic Medium</vt:lpstr>
      <vt:lpstr>Lucida Grande</vt:lpstr>
      <vt:lpstr>Rockwell</vt:lpstr>
      <vt:lpstr>Wingdings</vt:lpstr>
      <vt:lpstr>Office Theme</vt:lpstr>
      <vt:lpstr>Overview  of Selling</vt:lpstr>
      <vt:lpstr>Learning Objectives</vt:lpstr>
      <vt:lpstr>Learning Objectives (continued)</vt:lpstr>
      <vt:lpstr>Personal Selling</vt:lpstr>
      <vt:lpstr>1.1        Comparison of Transaction-Focused Traditional Selling with Trust-Based Relationship Selling</vt:lpstr>
      <vt:lpstr>1.1 Comparison of Transaction-Focused Traditional Selling with Trust-Based Relationship Selling (continued)</vt:lpstr>
      <vt:lpstr>Customer Value</vt:lpstr>
      <vt:lpstr>Sales Dialogue with a Prospective Customer</vt:lpstr>
      <vt:lpstr>Sales Dialogue with a Prospective Customer (continued)</vt:lpstr>
      <vt:lpstr>Evolution of Professional Selling</vt:lpstr>
      <vt:lpstr>Contributions of Personal Selling </vt:lpstr>
      <vt:lpstr>Alternative Personal Selling Approaches</vt:lpstr>
      <vt:lpstr>Stimulus Response Selling </vt:lpstr>
      <vt:lpstr>Mental States Selling or Formula Approach</vt:lpstr>
      <vt:lpstr>Need Satisfaction Selling</vt:lpstr>
      <vt:lpstr>Problem-Solving Selling</vt:lpstr>
      <vt:lpstr>Consultative Selling</vt:lpstr>
      <vt:lpstr>Ethical Dilemma</vt:lpstr>
      <vt:lpstr>1.4  Trust-Based Sales Process</vt:lpstr>
      <vt:lpstr>Characteristics of Sales Careers</vt:lpstr>
      <vt:lpstr>Types of Sales Positions</vt:lpstr>
      <vt:lpstr>Types of Sales Positions (continued)</vt:lpstr>
      <vt:lpstr>Skills and Qualifications Required for Successful Salespeople </vt:lpstr>
      <vt:lpstr>Skills and Qualifications Required for Successful Salespeople (continued)</vt:lpstr>
      <vt:lpstr>Key Terms</vt:lpstr>
      <vt:lpstr>Key Terms (continued)</vt:lpstr>
      <vt:lpstr>nnn</vt:lpstr>
      <vt:lpstr>PowerPoint Presentation</vt:lpstr>
    </vt:vector>
  </TitlesOfParts>
  <Company>Ball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Selling</dc:title>
  <dc:creator>Inks, Scott A.</dc:creator>
  <cp:lastModifiedBy>Nikita G Kurup</cp:lastModifiedBy>
  <cp:revision>226</cp:revision>
  <dcterms:created xsi:type="dcterms:W3CDTF">2012-01-27T20:01:59Z</dcterms:created>
  <dcterms:modified xsi:type="dcterms:W3CDTF">2016-01-12T12:46:27Z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